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37" r:id="rId3"/>
    <p:sldId id="356" r:id="rId4"/>
    <p:sldId id="361" r:id="rId5"/>
    <p:sldId id="327" r:id="rId6"/>
    <p:sldId id="358" r:id="rId7"/>
    <p:sldId id="375" r:id="rId8"/>
    <p:sldId id="360" r:id="rId9"/>
    <p:sldId id="359" r:id="rId10"/>
    <p:sldId id="369" r:id="rId11"/>
    <p:sldId id="364" r:id="rId12"/>
    <p:sldId id="365" r:id="rId13"/>
    <p:sldId id="366" r:id="rId14"/>
    <p:sldId id="367" r:id="rId15"/>
    <p:sldId id="363" r:id="rId16"/>
    <p:sldId id="368" r:id="rId17"/>
    <p:sldId id="362" r:id="rId18"/>
    <p:sldId id="370" r:id="rId19"/>
    <p:sldId id="371" r:id="rId20"/>
    <p:sldId id="373" r:id="rId21"/>
    <p:sldId id="372" r:id="rId22"/>
    <p:sldId id="381" r:id="rId23"/>
    <p:sldId id="382" r:id="rId24"/>
    <p:sldId id="379" r:id="rId25"/>
    <p:sldId id="378" r:id="rId26"/>
    <p:sldId id="377" r:id="rId27"/>
    <p:sldId id="380" r:id="rId28"/>
    <p:sldId id="376" r:id="rId29"/>
    <p:sldId id="374" r:id="rId30"/>
    <p:sldId id="293" r:id="rId3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03" autoAdjust="0"/>
    <p:restoredTop sz="95196" autoAdjust="0"/>
  </p:normalViewPr>
  <p:slideViewPr>
    <p:cSldViewPr>
      <p:cViewPr varScale="1">
        <p:scale>
          <a:sx n="85" d="100"/>
          <a:sy n="85" d="100"/>
        </p:scale>
        <p:origin x="1253" y="86"/>
      </p:cViewPr>
      <p:guideLst>
        <p:guide orient="horz" pos="2160"/>
        <p:guide pos="2880"/>
      </p:guideLst>
    </p:cSldViewPr>
  </p:slideViewPr>
  <p:outlineViewPr>
    <p:cViewPr>
      <p:scale>
        <a:sx n="33" d="100"/>
        <a:sy n="33" d="100"/>
      </p:scale>
      <p:origin x="24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A1011D-0224-AC6D-88B4-CDA52DEF0D39}"/>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D648D809-7464-727C-3F07-FE2DEF5F85DD}"/>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hangingPunct="1">
              <a:defRPr sz="1300">
                <a:latin typeface="Arial" charset="0"/>
              </a:defRPr>
            </a:lvl1pPr>
          </a:lstStyle>
          <a:p>
            <a:pPr>
              <a:defRPr/>
            </a:pPr>
            <a:fld id="{0996F834-C6B6-4CAD-ACEF-60CF42AD351E}" type="datetimeFigureOut">
              <a:rPr lang="en-US"/>
              <a:pPr>
                <a:defRPr/>
              </a:pPr>
              <a:t>4/4/2024</a:t>
            </a:fld>
            <a:endParaRPr lang="en-US"/>
          </a:p>
        </p:txBody>
      </p:sp>
      <p:sp>
        <p:nvSpPr>
          <p:cNvPr id="4" name="Slide Image Placeholder 3">
            <a:extLst>
              <a:ext uri="{FF2B5EF4-FFF2-40B4-BE49-F238E27FC236}">
                <a16:creationId xmlns:a16="http://schemas.microsoft.com/office/drawing/2014/main" id="{3FA4CB1A-3330-5C37-3146-2CE3838FC5DC}"/>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3ABA4E0D-97EE-AC5D-D0E5-85709204A25C}"/>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9BEB95E-BD71-8BF1-1182-E15ABCEAF2E4}"/>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hangingPunct="1">
              <a:defRPr sz="13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0F4FD70B-3BCA-493C-AFBB-4FC15606FCE7}"/>
              </a:ext>
            </a:extLst>
          </p:cNvPr>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757D6A2A-B758-489F-BFB5-2DF08FEB2860}" type="slidenum">
              <a:rPr lang="en-US" altLang="en-US"/>
              <a:pPr/>
              <a:t>‹#›</a:t>
            </a:fld>
            <a:endParaRPr lang="en-US" altLang="en-US"/>
          </a:p>
        </p:txBody>
      </p:sp>
    </p:spTree>
    <p:extLst>
      <p:ext uri="{BB962C8B-B14F-4D97-AF65-F5344CB8AC3E}">
        <p14:creationId xmlns:p14="http://schemas.microsoft.com/office/powerpoint/2010/main" val="426690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2209C7E-111C-ADFA-9F85-917FF54093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EAA22590-F716-9E0E-3F9B-32E98AC5B2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2" name="Slide Number Placeholder 3">
            <a:extLst>
              <a:ext uri="{FF2B5EF4-FFF2-40B4-BE49-F238E27FC236}">
                <a16:creationId xmlns:a16="http://schemas.microsoft.com/office/drawing/2014/main" id="{96EFE9C9-14D9-2A76-1F99-AB7EE4845C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228F4A-5122-472A-AF57-1AF1EBF2C8F5}" type="slidenum">
              <a:rPr lang="en-US" altLang="en-US" sz="1300">
                <a:latin typeface="Arial" panose="020B0604020202020204" pitchFamily="34" charset="0"/>
              </a:rPr>
              <a:pPr>
                <a:spcBef>
                  <a:spcPct val="0"/>
                </a:spcBef>
              </a:pPr>
              <a:t>5</a:t>
            </a:fld>
            <a:endParaRPr lang="en-US" altLang="en-US" sz="1300">
              <a:latin typeface="Arial" panose="020B0604020202020204" pitchFamily="34" charset="0"/>
            </a:endParaRPr>
          </a:p>
        </p:txBody>
      </p:sp>
    </p:spTree>
    <p:extLst>
      <p:ext uri="{BB962C8B-B14F-4D97-AF65-F5344CB8AC3E}">
        <p14:creationId xmlns:p14="http://schemas.microsoft.com/office/powerpoint/2010/main" val="290599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14</a:t>
            </a:fld>
            <a:endParaRPr lang="en-US" altLang="en-US" sz="1300">
              <a:latin typeface="Arial" panose="020B0604020202020204" pitchFamily="34" charset="0"/>
            </a:endParaRPr>
          </a:p>
        </p:txBody>
      </p:sp>
    </p:spTree>
    <p:extLst>
      <p:ext uri="{BB962C8B-B14F-4D97-AF65-F5344CB8AC3E}">
        <p14:creationId xmlns:p14="http://schemas.microsoft.com/office/powerpoint/2010/main" val="2608529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15</a:t>
            </a:fld>
            <a:endParaRPr lang="en-US" altLang="en-US" sz="1300">
              <a:latin typeface="Arial" panose="020B0604020202020204" pitchFamily="34" charset="0"/>
            </a:endParaRPr>
          </a:p>
        </p:txBody>
      </p:sp>
    </p:spTree>
    <p:extLst>
      <p:ext uri="{BB962C8B-B14F-4D97-AF65-F5344CB8AC3E}">
        <p14:creationId xmlns:p14="http://schemas.microsoft.com/office/powerpoint/2010/main" val="2673857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16</a:t>
            </a:fld>
            <a:endParaRPr lang="en-US" altLang="en-US" sz="1300">
              <a:latin typeface="Arial" panose="020B0604020202020204" pitchFamily="34" charset="0"/>
            </a:endParaRPr>
          </a:p>
        </p:txBody>
      </p:sp>
    </p:spTree>
    <p:extLst>
      <p:ext uri="{BB962C8B-B14F-4D97-AF65-F5344CB8AC3E}">
        <p14:creationId xmlns:p14="http://schemas.microsoft.com/office/powerpoint/2010/main" val="235266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17</a:t>
            </a:fld>
            <a:endParaRPr lang="en-US" altLang="en-US" sz="1300">
              <a:latin typeface="Arial" panose="020B0604020202020204" pitchFamily="34" charset="0"/>
            </a:endParaRPr>
          </a:p>
        </p:txBody>
      </p:sp>
    </p:spTree>
    <p:extLst>
      <p:ext uri="{BB962C8B-B14F-4D97-AF65-F5344CB8AC3E}">
        <p14:creationId xmlns:p14="http://schemas.microsoft.com/office/powerpoint/2010/main" val="396809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8156-94F0-6B9E-D28A-9B21A22991A4}"/>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4AABA15F-4280-C679-14F9-C3471CB7E9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1249CBDA-E969-7AAA-3747-FD64B59A1A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C857CB67-1815-C37E-5D23-D46EEDDF55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18</a:t>
            </a:fld>
            <a:endParaRPr lang="en-US" altLang="en-US" sz="1300">
              <a:latin typeface="Arial" panose="020B0604020202020204" pitchFamily="34" charset="0"/>
            </a:endParaRPr>
          </a:p>
        </p:txBody>
      </p:sp>
    </p:spTree>
    <p:extLst>
      <p:ext uri="{BB962C8B-B14F-4D97-AF65-F5344CB8AC3E}">
        <p14:creationId xmlns:p14="http://schemas.microsoft.com/office/powerpoint/2010/main" val="156975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00730-4110-C7EA-0CD8-5BE5D7ADCC23}"/>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5BBC9E44-1E92-7CA2-CD4D-9AD82E7263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AA2C09AF-16D1-D17C-C4DE-C109249DC1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0FE71B42-3820-ECE0-5E49-122360B602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19</a:t>
            </a:fld>
            <a:endParaRPr lang="en-US" altLang="en-US" sz="1300">
              <a:latin typeface="Arial" panose="020B0604020202020204" pitchFamily="34" charset="0"/>
            </a:endParaRPr>
          </a:p>
        </p:txBody>
      </p:sp>
    </p:spTree>
    <p:extLst>
      <p:ext uri="{BB962C8B-B14F-4D97-AF65-F5344CB8AC3E}">
        <p14:creationId xmlns:p14="http://schemas.microsoft.com/office/powerpoint/2010/main" val="255080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6036-9069-850F-9DD8-AB1A452F0984}"/>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8A5B746F-CF81-85DC-2263-835CB926C1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EA6796B2-9CA3-1DEE-8D82-52B5ECB595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A6097075-B33B-1F4B-FA58-4DDDF578CD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20</a:t>
            </a:fld>
            <a:endParaRPr lang="en-US" altLang="en-US" sz="1300">
              <a:latin typeface="Arial" panose="020B0604020202020204" pitchFamily="34" charset="0"/>
            </a:endParaRPr>
          </a:p>
        </p:txBody>
      </p:sp>
    </p:spTree>
    <p:extLst>
      <p:ext uri="{BB962C8B-B14F-4D97-AF65-F5344CB8AC3E}">
        <p14:creationId xmlns:p14="http://schemas.microsoft.com/office/powerpoint/2010/main" val="428530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21</a:t>
            </a:fld>
            <a:endParaRPr lang="en-US" altLang="en-US" sz="1300">
              <a:latin typeface="Arial" panose="020B0604020202020204" pitchFamily="34" charset="0"/>
            </a:endParaRPr>
          </a:p>
        </p:txBody>
      </p:sp>
    </p:spTree>
    <p:extLst>
      <p:ext uri="{BB962C8B-B14F-4D97-AF65-F5344CB8AC3E}">
        <p14:creationId xmlns:p14="http://schemas.microsoft.com/office/powerpoint/2010/main" val="168923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22</a:t>
            </a:fld>
            <a:endParaRPr lang="en-US" altLang="en-US" sz="1300">
              <a:latin typeface="Arial" panose="020B0604020202020204" pitchFamily="34" charset="0"/>
            </a:endParaRPr>
          </a:p>
        </p:txBody>
      </p:sp>
    </p:spTree>
    <p:extLst>
      <p:ext uri="{BB962C8B-B14F-4D97-AF65-F5344CB8AC3E}">
        <p14:creationId xmlns:p14="http://schemas.microsoft.com/office/powerpoint/2010/main" val="2245035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23</a:t>
            </a:fld>
            <a:endParaRPr lang="en-US" altLang="en-US" sz="1300">
              <a:latin typeface="Arial" panose="020B0604020202020204" pitchFamily="34" charset="0"/>
            </a:endParaRPr>
          </a:p>
        </p:txBody>
      </p:sp>
    </p:spTree>
    <p:extLst>
      <p:ext uri="{BB962C8B-B14F-4D97-AF65-F5344CB8AC3E}">
        <p14:creationId xmlns:p14="http://schemas.microsoft.com/office/powerpoint/2010/main" val="4178558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1974E53-ECDC-90DE-34FF-3A1333B3C8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209FD177-9CBA-7B64-CAE8-3BE71FCA7D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20" name="Slide Number Placeholder 3">
            <a:extLst>
              <a:ext uri="{FF2B5EF4-FFF2-40B4-BE49-F238E27FC236}">
                <a16:creationId xmlns:a16="http://schemas.microsoft.com/office/drawing/2014/main" id="{5E631E96-E114-CB77-7412-167D28E4A2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D229EC-C9D9-4CF9-B984-B3CC1A5C3D5F}" type="slidenum">
              <a:rPr lang="en-US" altLang="en-US" sz="1300">
                <a:latin typeface="Arial" panose="020B0604020202020204" pitchFamily="34" charset="0"/>
              </a:rPr>
              <a:pPr>
                <a:spcBef>
                  <a:spcPct val="0"/>
                </a:spcBef>
              </a:pPr>
              <a:t>6</a:t>
            </a:fld>
            <a:endParaRPr lang="en-US" altLang="en-US" sz="1300">
              <a:latin typeface="Arial" panose="020B0604020202020204" pitchFamily="34" charset="0"/>
            </a:endParaRPr>
          </a:p>
        </p:txBody>
      </p:sp>
    </p:spTree>
    <p:extLst>
      <p:ext uri="{BB962C8B-B14F-4D97-AF65-F5344CB8AC3E}">
        <p14:creationId xmlns:p14="http://schemas.microsoft.com/office/powerpoint/2010/main" val="323601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24</a:t>
            </a:fld>
            <a:endParaRPr lang="en-US" altLang="en-US" sz="1300">
              <a:latin typeface="Arial" panose="020B0604020202020204" pitchFamily="34" charset="0"/>
            </a:endParaRPr>
          </a:p>
        </p:txBody>
      </p:sp>
    </p:spTree>
    <p:extLst>
      <p:ext uri="{BB962C8B-B14F-4D97-AF65-F5344CB8AC3E}">
        <p14:creationId xmlns:p14="http://schemas.microsoft.com/office/powerpoint/2010/main" val="363609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25</a:t>
            </a:fld>
            <a:endParaRPr lang="en-US" altLang="en-US" sz="1300">
              <a:latin typeface="Arial" panose="020B0604020202020204" pitchFamily="34" charset="0"/>
            </a:endParaRPr>
          </a:p>
        </p:txBody>
      </p:sp>
    </p:spTree>
    <p:extLst>
      <p:ext uri="{BB962C8B-B14F-4D97-AF65-F5344CB8AC3E}">
        <p14:creationId xmlns:p14="http://schemas.microsoft.com/office/powerpoint/2010/main" val="3423745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26</a:t>
            </a:fld>
            <a:endParaRPr lang="en-US" altLang="en-US" sz="1300">
              <a:latin typeface="Arial" panose="020B0604020202020204" pitchFamily="34" charset="0"/>
            </a:endParaRPr>
          </a:p>
        </p:txBody>
      </p:sp>
    </p:spTree>
    <p:extLst>
      <p:ext uri="{BB962C8B-B14F-4D97-AF65-F5344CB8AC3E}">
        <p14:creationId xmlns:p14="http://schemas.microsoft.com/office/powerpoint/2010/main" val="3563236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27</a:t>
            </a:fld>
            <a:endParaRPr lang="en-US" altLang="en-US" sz="1300">
              <a:latin typeface="Arial" panose="020B0604020202020204" pitchFamily="34" charset="0"/>
            </a:endParaRPr>
          </a:p>
        </p:txBody>
      </p:sp>
    </p:spTree>
    <p:extLst>
      <p:ext uri="{BB962C8B-B14F-4D97-AF65-F5344CB8AC3E}">
        <p14:creationId xmlns:p14="http://schemas.microsoft.com/office/powerpoint/2010/main" val="3437933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2714-C609-3A26-46A9-90FA10C9D25C}"/>
            </a:ext>
          </a:extLst>
        </p:cNvPr>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BEF40581-5A40-9608-5537-5016F4F72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70E5FA79-8035-CBF2-F301-A41246360D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5C482181-1DF2-5B62-AB60-4167C1E0B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28</a:t>
            </a:fld>
            <a:endParaRPr lang="en-US" altLang="en-US" sz="1300">
              <a:latin typeface="Arial" panose="020B0604020202020204" pitchFamily="34" charset="0"/>
            </a:endParaRPr>
          </a:p>
        </p:txBody>
      </p:sp>
    </p:spTree>
    <p:extLst>
      <p:ext uri="{BB962C8B-B14F-4D97-AF65-F5344CB8AC3E}">
        <p14:creationId xmlns:p14="http://schemas.microsoft.com/office/powerpoint/2010/main" val="342374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9F239008-8504-B99D-84C0-11B7DB1865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AA4F94B9-80D6-407F-F730-FC9696723E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762BBF0A-1E7A-55BF-8AB5-E0C78AE1FD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2C09D81-32B3-4BAD-A8F1-C9B68D8A0425}" type="slidenum">
              <a:rPr lang="en-US" altLang="en-US" sz="1300">
                <a:latin typeface="Arial" panose="020B0604020202020204" pitchFamily="34" charset="0"/>
              </a:rPr>
              <a:pPr>
                <a:spcBef>
                  <a:spcPct val="0"/>
                </a:spcBef>
              </a:pPr>
              <a:t>29</a:t>
            </a:fld>
            <a:endParaRPr lang="en-US" altLang="en-US" sz="1300">
              <a:latin typeface="Arial" panose="020B0604020202020204" pitchFamily="34" charset="0"/>
            </a:endParaRPr>
          </a:p>
        </p:txBody>
      </p:sp>
    </p:spTree>
    <p:extLst>
      <p:ext uri="{BB962C8B-B14F-4D97-AF65-F5344CB8AC3E}">
        <p14:creationId xmlns:p14="http://schemas.microsoft.com/office/powerpoint/2010/main" val="3748699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91974E53-ECDC-90DE-34FF-3A1333B3C8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209FD177-9CBA-7B64-CAE8-3BE71FCA7D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20" name="Slide Number Placeholder 3">
            <a:extLst>
              <a:ext uri="{FF2B5EF4-FFF2-40B4-BE49-F238E27FC236}">
                <a16:creationId xmlns:a16="http://schemas.microsoft.com/office/drawing/2014/main" id="{5E631E96-E114-CB77-7412-167D28E4A2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D229EC-C9D9-4CF9-B984-B3CC1A5C3D5F}" type="slidenum">
              <a:rPr lang="en-US" altLang="en-US" sz="1300">
                <a:latin typeface="Arial" panose="020B0604020202020204" pitchFamily="34" charset="0"/>
              </a:rPr>
              <a:pPr>
                <a:spcBef>
                  <a:spcPct val="0"/>
                </a:spcBef>
              </a:pPr>
              <a:t>7</a:t>
            </a:fld>
            <a:endParaRPr lang="en-US" altLang="en-US" sz="1300">
              <a:latin typeface="Arial" panose="020B0604020202020204" pitchFamily="34" charset="0"/>
            </a:endParaRPr>
          </a:p>
        </p:txBody>
      </p:sp>
    </p:spTree>
    <p:extLst>
      <p:ext uri="{BB962C8B-B14F-4D97-AF65-F5344CB8AC3E}">
        <p14:creationId xmlns:p14="http://schemas.microsoft.com/office/powerpoint/2010/main" val="219714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3D038631-C823-5FB0-CDA6-6DEA893CE0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6745E17B-73AE-2AD5-A05B-CBB3A8B987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6" name="Slide Number Placeholder 3">
            <a:extLst>
              <a:ext uri="{FF2B5EF4-FFF2-40B4-BE49-F238E27FC236}">
                <a16:creationId xmlns:a16="http://schemas.microsoft.com/office/drawing/2014/main" id="{B00EAEBA-A75D-42AC-3294-2AA208628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C974ED-C9B2-4EBF-BABD-A9A7AC7CC716}" type="slidenum">
              <a:rPr lang="en-US" altLang="en-US" sz="1300">
                <a:latin typeface="Arial" panose="020B0604020202020204" pitchFamily="34" charset="0"/>
              </a:rPr>
              <a:pPr>
                <a:spcBef>
                  <a:spcPct val="0"/>
                </a:spcBef>
              </a:pPr>
              <a:t>8</a:t>
            </a:fld>
            <a:endParaRPr lang="en-US" altLang="en-US" sz="1300">
              <a:latin typeface="Arial" panose="020B0604020202020204" pitchFamily="34" charset="0"/>
            </a:endParaRPr>
          </a:p>
        </p:txBody>
      </p:sp>
    </p:spTree>
    <p:extLst>
      <p:ext uri="{BB962C8B-B14F-4D97-AF65-F5344CB8AC3E}">
        <p14:creationId xmlns:p14="http://schemas.microsoft.com/office/powerpoint/2010/main" val="399735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9</a:t>
            </a:fld>
            <a:endParaRPr lang="en-US" altLang="en-US" sz="1300">
              <a:latin typeface="Arial" panose="020B0604020202020204" pitchFamily="34" charset="0"/>
            </a:endParaRPr>
          </a:p>
        </p:txBody>
      </p:sp>
    </p:spTree>
    <p:extLst>
      <p:ext uri="{BB962C8B-B14F-4D97-AF65-F5344CB8AC3E}">
        <p14:creationId xmlns:p14="http://schemas.microsoft.com/office/powerpoint/2010/main" val="388323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10</a:t>
            </a:fld>
            <a:endParaRPr lang="en-US" altLang="en-US" sz="1300">
              <a:latin typeface="Arial" panose="020B0604020202020204" pitchFamily="34" charset="0"/>
            </a:endParaRPr>
          </a:p>
        </p:txBody>
      </p:sp>
    </p:spTree>
    <p:extLst>
      <p:ext uri="{BB962C8B-B14F-4D97-AF65-F5344CB8AC3E}">
        <p14:creationId xmlns:p14="http://schemas.microsoft.com/office/powerpoint/2010/main" val="76082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11</a:t>
            </a:fld>
            <a:endParaRPr lang="en-US" altLang="en-US" sz="1300">
              <a:latin typeface="Arial" panose="020B0604020202020204" pitchFamily="34" charset="0"/>
            </a:endParaRPr>
          </a:p>
        </p:txBody>
      </p:sp>
    </p:spTree>
    <p:extLst>
      <p:ext uri="{BB962C8B-B14F-4D97-AF65-F5344CB8AC3E}">
        <p14:creationId xmlns:p14="http://schemas.microsoft.com/office/powerpoint/2010/main" val="13230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12</a:t>
            </a:fld>
            <a:endParaRPr lang="en-US" altLang="en-US" sz="1300">
              <a:latin typeface="Arial" panose="020B0604020202020204" pitchFamily="34" charset="0"/>
            </a:endParaRPr>
          </a:p>
        </p:txBody>
      </p:sp>
    </p:spTree>
    <p:extLst>
      <p:ext uri="{BB962C8B-B14F-4D97-AF65-F5344CB8AC3E}">
        <p14:creationId xmlns:p14="http://schemas.microsoft.com/office/powerpoint/2010/main" val="375495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6486B656-E62C-066A-474B-93C38D592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F557136B-A1B4-AB1E-8C57-9FC791ADDB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a:extLst>
              <a:ext uri="{FF2B5EF4-FFF2-40B4-BE49-F238E27FC236}">
                <a16:creationId xmlns:a16="http://schemas.microsoft.com/office/drawing/2014/main" id="{283B0BA1-F374-A457-402B-A7E79336C4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9223-3165-4DFC-AA22-A93B200A0736}" type="slidenum">
              <a:rPr lang="en-US" altLang="en-US" sz="1300">
                <a:latin typeface="Arial" panose="020B0604020202020204" pitchFamily="34" charset="0"/>
              </a:rPr>
              <a:pPr>
                <a:spcBef>
                  <a:spcPct val="0"/>
                </a:spcBef>
              </a:pPr>
              <a:t>13</a:t>
            </a:fld>
            <a:endParaRPr lang="en-US" altLang="en-US" sz="1300">
              <a:latin typeface="Arial" panose="020B0604020202020204" pitchFamily="34" charset="0"/>
            </a:endParaRPr>
          </a:p>
        </p:txBody>
      </p:sp>
    </p:spTree>
    <p:extLst>
      <p:ext uri="{BB962C8B-B14F-4D97-AF65-F5344CB8AC3E}">
        <p14:creationId xmlns:p14="http://schemas.microsoft.com/office/powerpoint/2010/main" val="241672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8506CC5-D3DA-CEC5-24D9-1576A612BFDF}"/>
              </a:ext>
            </a:extLst>
          </p:cNvPr>
          <p:cNvSpPr>
            <a:spLocks noGrp="1"/>
          </p:cNvSpPr>
          <p:nvPr>
            <p:ph type="dt" sz="half" idx="10"/>
          </p:nvPr>
        </p:nvSpPr>
        <p:spPr/>
        <p:txBody>
          <a:bodyPr/>
          <a:lstStyle>
            <a:lvl1pPr>
              <a:defRPr/>
            </a:lvl1pPr>
          </a:lstStyle>
          <a:p>
            <a:pPr>
              <a:defRPr/>
            </a:pPr>
            <a:fld id="{3283A43A-4FC9-4CC1-A1B4-AAD40156F935}" type="datetimeFigureOut">
              <a:rPr lang="en-US"/>
              <a:pPr>
                <a:defRPr/>
              </a:pPr>
              <a:t>4/4/2024</a:t>
            </a:fld>
            <a:endParaRPr lang="en-US"/>
          </a:p>
        </p:txBody>
      </p:sp>
      <p:sp>
        <p:nvSpPr>
          <p:cNvPr id="5" name="Footer Placeholder 4">
            <a:extLst>
              <a:ext uri="{FF2B5EF4-FFF2-40B4-BE49-F238E27FC236}">
                <a16:creationId xmlns:a16="http://schemas.microsoft.com/office/drawing/2014/main" id="{EF70E16A-CEDE-09BD-F158-1CC0963A704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DDB989-4C11-777A-8EFC-51F85F632FD9}"/>
              </a:ext>
            </a:extLst>
          </p:cNvPr>
          <p:cNvSpPr>
            <a:spLocks noGrp="1"/>
          </p:cNvSpPr>
          <p:nvPr>
            <p:ph type="sldNum" sz="quarter" idx="12"/>
          </p:nvPr>
        </p:nvSpPr>
        <p:spPr/>
        <p:txBody>
          <a:bodyPr/>
          <a:lstStyle>
            <a:lvl1pPr>
              <a:defRPr/>
            </a:lvl1pPr>
          </a:lstStyle>
          <a:p>
            <a:fld id="{29B887E4-3871-4B68-9DFD-E42BB1E36F04}" type="slidenum">
              <a:rPr lang="en-US" altLang="en-US"/>
              <a:pPr/>
              <a:t>‹#›</a:t>
            </a:fld>
            <a:endParaRPr lang="en-US" altLang="en-US"/>
          </a:p>
        </p:txBody>
      </p:sp>
    </p:spTree>
    <p:extLst>
      <p:ext uri="{BB962C8B-B14F-4D97-AF65-F5344CB8AC3E}">
        <p14:creationId xmlns:p14="http://schemas.microsoft.com/office/powerpoint/2010/main" val="199927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18725-93E2-A2B0-E9AF-7A000961B9BA}"/>
              </a:ext>
            </a:extLst>
          </p:cNvPr>
          <p:cNvSpPr>
            <a:spLocks noGrp="1"/>
          </p:cNvSpPr>
          <p:nvPr>
            <p:ph type="dt" sz="half" idx="10"/>
          </p:nvPr>
        </p:nvSpPr>
        <p:spPr/>
        <p:txBody>
          <a:bodyPr/>
          <a:lstStyle>
            <a:lvl1pPr>
              <a:defRPr/>
            </a:lvl1pPr>
          </a:lstStyle>
          <a:p>
            <a:pPr>
              <a:defRPr/>
            </a:pPr>
            <a:fld id="{9876E9A7-A5F1-4273-811E-03CEB5416748}" type="datetimeFigureOut">
              <a:rPr lang="en-US"/>
              <a:pPr>
                <a:defRPr/>
              </a:pPr>
              <a:t>4/4/2024</a:t>
            </a:fld>
            <a:endParaRPr lang="en-US"/>
          </a:p>
        </p:txBody>
      </p:sp>
      <p:sp>
        <p:nvSpPr>
          <p:cNvPr id="5" name="Footer Placeholder 4">
            <a:extLst>
              <a:ext uri="{FF2B5EF4-FFF2-40B4-BE49-F238E27FC236}">
                <a16:creationId xmlns:a16="http://schemas.microsoft.com/office/drawing/2014/main" id="{9E62091F-B5CA-AE12-59C1-2E3666E1578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2624FBB-2743-C007-D0FF-BEC67F88A19C}"/>
              </a:ext>
            </a:extLst>
          </p:cNvPr>
          <p:cNvSpPr>
            <a:spLocks noGrp="1"/>
          </p:cNvSpPr>
          <p:nvPr>
            <p:ph type="sldNum" sz="quarter" idx="12"/>
          </p:nvPr>
        </p:nvSpPr>
        <p:spPr/>
        <p:txBody>
          <a:bodyPr/>
          <a:lstStyle>
            <a:lvl1pPr>
              <a:defRPr/>
            </a:lvl1pPr>
          </a:lstStyle>
          <a:p>
            <a:fld id="{04185A66-7D4C-406E-B0DD-2B4E5603660F}" type="slidenum">
              <a:rPr lang="en-US" altLang="en-US"/>
              <a:pPr/>
              <a:t>‹#›</a:t>
            </a:fld>
            <a:endParaRPr lang="en-US" altLang="en-US"/>
          </a:p>
        </p:txBody>
      </p:sp>
    </p:spTree>
    <p:extLst>
      <p:ext uri="{BB962C8B-B14F-4D97-AF65-F5344CB8AC3E}">
        <p14:creationId xmlns:p14="http://schemas.microsoft.com/office/powerpoint/2010/main" val="369049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11CA14-7FFC-6407-7CFA-16B41041C7A5}"/>
              </a:ext>
            </a:extLst>
          </p:cNvPr>
          <p:cNvSpPr>
            <a:spLocks noGrp="1"/>
          </p:cNvSpPr>
          <p:nvPr>
            <p:ph type="dt" sz="half" idx="10"/>
          </p:nvPr>
        </p:nvSpPr>
        <p:spPr/>
        <p:txBody>
          <a:bodyPr/>
          <a:lstStyle>
            <a:lvl1pPr>
              <a:defRPr/>
            </a:lvl1pPr>
          </a:lstStyle>
          <a:p>
            <a:pPr>
              <a:defRPr/>
            </a:pPr>
            <a:fld id="{1261128C-3661-437B-99AE-1D0986CCF241}" type="datetimeFigureOut">
              <a:rPr lang="en-US"/>
              <a:pPr>
                <a:defRPr/>
              </a:pPr>
              <a:t>4/4/2024</a:t>
            </a:fld>
            <a:endParaRPr lang="en-US"/>
          </a:p>
        </p:txBody>
      </p:sp>
      <p:sp>
        <p:nvSpPr>
          <p:cNvPr id="5" name="Footer Placeholder 4">
            <a:extLst>
              <a:ext uri="{FF2B5EF4-FFF2-40B4-BE49-F238E27FC236}">
                <a16:creationId xmlns:a16="http://schemas.microsoft.com/office/drawing/2014/main" id="{13E18767-65BC-0310-3BFF-531F689112D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274F89E-F32D-5167-C09A-3F089CA119D8}"/>
              </a:ext>
            </a:extLst>
          </p:cNvPr>
          <p:cNvSpPr>
            <a:spLocks noGrp="1"/>
          </p:cNvSpPr>
          <p:nvPr>
            <p:ph type="sldNum" sz="quarter" idx="12"/>
          </p:nvPr>
        </p:nvSpPr>
        <p:spPr/>
        <p:txBody>
          <a:bodyPr/>
          <a:lstStyle>
            <a:lvl1pPr>
              <a:defRPr/>
            </a:lvl1pPr>
          </a:lstStyle>
          <a:p>
            <a:fld id="{63285F51-E5FC-4646-B967-2F8BE0683FE1}" type="slidenum">
              <a:rPr lang="en-US" altLang="en-US"/>
              <a:pPr/>
              <a:t>‹#›</a:t>
            </a:fld>
            <a:endParaRPr lang="en-US" altLang="en-US"/>
          </a:p>
        </p:txBody>
      </p:sp>
    </p:spTree>
    <p:extLst>
      <p:ext uri="{BB962C8B-B14F-4D97-AF65-F5344CB8AC3E}">
        <p14:creationId xmlns:p14="http://schemas.microsoft.com/office/powerpoint/2010/main" val="269728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DE7EA-292A-4DCF-587D-ABB67352E897}"/>
              </a:ext>
            </a:extLst>
          </p:cNvPr>
          <p:cNvSpPr>
            <a:spLocks noGrp="1"/>
          </p:cNvSpPr>
          <p:nvPr>
            <p:ph type="dt" sz="half" idx="10"/>
          </p:nvPr>
        </p:nvSpPr>
        <p:spPr/>
        <p:txBody>
          <a:bodyPr/>
          <a:lstStyle>
            <a:lvl1pPr>
              <a:defRPr/>
            </a:lvl1pPr>
          </a:lstStyle>
          <a:p>
            <a:pPr>
              <a:defRPr/>
            </a:pPr>
            <a:fld id="{5103A509-7083-4955-AC9B-7ADC3A7EA382}" type="datetimeFigureOut">
              <a:rPr lang="en-US"/>
              <a:pPr>
                <a:defRPr/>
              </a:pPr>
              <a:t>4/4/2024</a:t>
            </a:fld>
            <a:endParaRPr lang="en-US"/>
          </a:p>
        </p:txBody>
      </p:sp>
      <p:sp>
        <p:nvSpPr>
          <p:cNvPr id="5" name="Footer Placeholder 4">
            <a:extLst>
              <a:ext uri="{FF2B5EF4-FFF2-40B4-BE49-F238E27FC236}">
                <a16:creationId xmlns:a16="http://schemas.microsoft.com/office/drawing/2014/main" id="{76F36891-E05B-6008-3CE9-7E19A7A14CE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2EE4515-A1C6-1F4D-5BE6-71CA5F231FFD}"/>
              </a:ext>
            </a:extLst>
          </p:cNvPr>
          <p:cNvSpPr>
            <a:spLocks noGrp="1"/>
          </p:cNvSpPr>
          <p:nvPr>
            <p:ph type="sldNum" sz="quarter" idx="12"/>
          </p:nvPr>
        </p:nvSpPr>
        <p:spPr/>
        <p:txBody>
          <a:bodyPr/>
          <a:lstStyle>
            <a:lvl1pPr>
              <a:defRPr/>
            </a:lvl1pPr>
          </a:lstStyle>
          <a:p>
            <a:fld id="{3051BD13-02D2-44D6-90EB-50ED5810CA71}" type="slidenum">
              <a:rPr lang="en-US" altLang="en-US"/>
              <a:pPr/>
              <a:t>‹#›</a:t>
            </a:fld>
            <a:endParaRPr lang="en-US" altLang="en-US"/>
          </a:p>
        </p:txBody>
      </p:sp>
    </p:spTree>
    <p:extLst>
      <p:ext uri="{BB962C8B-B14F-4D97-AF65-F5344CB8AC3E}">
        <p14:creationId xmlns:p14="http://schemas.microsoft.com/office/powerpoint/2010/main" val="377426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1EC594-43C4-B3CE-AC3C-CE1DB935F1FD}"/>
              </a:ext>
            </a:extLst>
          </p:cNvPr>
          <p:cNvSpPr>
            <a:spLocks noGrp="1"/>
          </p:cNvSpPr>
          <p:nvPr>
            <p:ph type="dt" sz="half" idx="10"/>
          </p:nvPr>
        </p:nvSpPr>
        <p:spPr/>
        <p:txBody>
          <a:bodyPr/>
          <a:lstStyle>
            <a:lvl1pPr>
              <a:defRPr/>
            </a:lvl1pPr>
          </a:lstStyle>
          <a:p>
            <a:pPr>
              <a:defRPr/>
            </a:pPr>
            <a:fld id="{8B10F0B5-4083-4B8F-B6E0-760FAE265A24}" type="datetimeFigureOut">
              <a:rPr lang="en-US"/>
              <a:pPr>
                <a:defRPr/>
              </a:pPr>
              <a:t>4/4/2024</a:t>
            </a:fld>
            <a:endParaRPr lang="en-US"/>
          </a:p>
        </p:txBody>
      </p:sp>
      <p:sp>
        <p:nvSpPr>
          <p:cNvPr id="5" name="Footer Placeholder 4">
            <a:extLst>
              <a:ext uri="{FF2B5EF4-FFF2-40B4-BE49-F238E27FC236}">
                <a16:creationId xmlns:a16="http://schemas.microsoft.com/office/drawing/2014/main" id="{7770A4AB-344C-9775-DD1E-37D633F67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7F9D44-7626-11A3-10EA-8F7AB91CFB99}"/>
              </a:ext>
            </a:extLst>
          </p:cNvPr>
          <p:cNvSpPr>
            <a:spLocks noGrp="1"/>
          </p:cNvSpPr>
          <p:nvPr>
            <p:ph type="sldNum" sz="quarter" idx="12"/>
          </p:nvPr>
        </p:nvSpPr>
        <p:spPr/>
        <p:txBody>
          <a:bodyPr/>
          <a:lstStyle>
            <a:lvl1pPr>
              <a:defRPr/>
            </a:lvl1pPr>
          </a:lstStyle>
          <a:p>
            <a:fld id="{2F6398CB-3475-4952-9A9D-A842722ADB82}" type="slidenum">
              <a:rPr lang="en-US" altLang="en-US"/>
              <a:pPr/>
              <a:t>‹#›</a:t>
            </a:fld>
            <a:endParaRPr lang="en-US" altLang="en-US"/>
          </a:p>
        </p:txBody>
      </p:sp>
    </p:spTree>
    <p:extLst>
      <p:ext uri="{BB962C8B-B14F-4D97-AF65-F5344CB8AC3E}">
        <p14:creationId xmlns:p14="http://schemas.microsoft.com/office/powerpoint/2010/main" val="428004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26BEF83-BAF7-2B78-3784-3AF705151F1E}"/>
              </a:ext>
            </a:extLst>
          </p:cNvPr>
          <p:cNvSpPr>
            <a:spLocks noGrp="1"/>
          </p:cNvSpPr>
          <p:nvPr>
            <p:ph type="dt" sz="half" idx="10"/>
          </p:nvPr>
        </p:nvSpPr>
        <p:spPr/>
        <p:txBody>
          <a:bodyPr/>
          <a:lstStyle>
            <a:lvl1pPr>
              <a:defRPr/>
            </a:lvl1pPr>
          </a:lstStyle>
          <a:p>
            <a:pPr>
              <a:defRPr/>
            </a:pPr>
            <a:fld id="{67810C61-CB56-440B-A8F1-EE8192A0D11F}" type="datetimeFigureOut">
              <a:rPr lang="en-US"/>
              <a:pPr>
                <a:defRPr/>
              </a:pPr>
              <a:t>4/4/2024</a:t>
            </a:fld>
            <a:endParaRPr lang="en-US"/>
          </a:p>
        </p:txBody>
      </p:sp>
      <p:sp>
        <p:nvSpPr>
          <p:cNvPr id="6" name="Footer Placeholder 4">
            <a:extLst>
              <a:ext uri="{FF2B5EF4-FFF2-40B4-BE49-F238E27FC236}">
                <a16:creationId xmlns:a16="http://schemas.microsoft.com/office/drawing/2014/main" id="{6B655FE2-C266-6EF8-D7A8-15D8CA9DD5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466CC53-10F1-34AE-472F-B41E63E7312D}"/>
              </a:ext>
            </a:extLst>
          </p:cNvPr>
          <p:cNvSpPr>
            <a:spLocks noGrp="1"/>
          </p:cNvSpPr>
          <p:nvPr>
            <p:ph type="sldNum" sz="quarter" idx="12"/>
          </p:nvPr>
        </p:nvSpPr>
        <p:spPr/>
        <p:txBody>
          <a:bodyPr/>
          <a:lstStyle>
            <a:lvl1pPr>
              <a:defRPr/>
            </a:lvl1pPr>
          </a:lstStyle>
          <a:p>
            <a:fld id="{4D8F0043-2247-462F-B849-AB021C8957D4}" type="slidenum">
              <a:rPr lang="en-US" altLang="en-US"/>
              <a:pPr/>
              <a:t>‹#›</a:t>
            </a:fld>
            <a:endParaRPr lang="en-US" altLang="en-US"/>
          </a:p>
        </p:txBody>
      </p:sp>
    </p:spTree>
    <p:extLst>
      <p:ext uri="{BB962C8B-B14F-4D97-AF65-F5344CB8AC3E}">
        <p14:creationId xmlns:p14="http://schemas.microsoft.com/office/powerpoint/2010/main" val="5882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E0CB704-D414-C917-4C56-A5D217BA9C75}"/>
              </a:ext>
            </a:extLst>
          </p:cNvPr>
          <p:cNvSpPr>
            <a:spLocks noGrp="1"/>
          </p:cNvSpPr>
          <p:nvPr>
            <p:ph type="dt" sz="half" idx="10"/>
          </p:nvPr>
        </p:nvSpPr>
        <p:spPr/>
        <p:txBody>
          <a:bodyPr/>
          <a:lstStyle>
            <a:lvl1pPr>
              <a:defRPr/>
            </a:lvl1pPr>
          </a:lstStyle>
          <a:p>
            <a:pPr>
              <a:defRPr/>
            </a:pPr>
            <a:fld id="{948AD632-91F5-4A8F-B072-9C593237405C}" type="datetimeFigureOut">
              <a:rPr lang="en-US"/>
              <a:pPr>
                <a:defRPr/>
              </a:pPr>
              <a:t>4/4/2024</a:t>
            </a:fld>
            <a:endParaRPr lang="en-US"/>
          </a:p>
        </p:txBody>
      </p:sp>
      <p:sp>
        <p:nvSpPr>
          <p:cNvPr id="8" name="Footer Placeholder 4">
            <a:extLst>
              <a:ext uri="{FF2B5EF4-FFF2-40B4-BE49-F238E27FC236}">
                <a16:creationId xmlns:a16="http://schemas.microsoft.com/office/drawing/2014/main" id="{D053B828-A155-84E3-9459-496649C4041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F68D48B-0D17-6E5B-47CC-4C7FA56AB3D1}"/>
              </a:ext>
            </a:extLst>
          </p:cNvPr>
          <p:cNvSpPr>
            <a:spLocks noGrp="1"/>
          </p:cNvSpPr>
          <p:nvPr>
            <p:ph type="sldNum" sz="quarter" idx="12"/>
          </p:nvPr>
        </p:nvSpPr>
        <p:spPr/>
        <p:txBody>
          <a:bodyPr/>
          <a:lstStyle>
            <a:lvl1pPr>
              <a:defRPr/>
            </a:lvl1pPr>
          </a:lstStyle>
          <a:p>
            <a:fld id="{B68F703D-E651-42BB-B0CF-6B99813F2B03}" type="slidenum">
              <a:rPr lang="en-US" altLang="en-US"/>
              <a:pPr/>
              <a:t>‹#›</a:t>
            </a:fld>
            <a:endParaRPr lang="en-US" altLang="en-US"/>
          </a:p>
        </p:txBody>
      </p:sp>
    </p:spTree>
    <p:extLst>
      <p:ext uri="{BB962C8B-B14F-4D97-AF65-F5344CB8AC3E}">
        <p14:creationId xmlns:p14="http://schemas.microsoft.com/office/powerpoint/2010/main" val="406224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0804B0D-B9EB-55C6-4AB1-1C2B2FEE090F}"/>
              </a:ext>
            </a:extLst>
          </p:cNvPr>
          <p:cNvSpPr>
            <a:spLocks noGrp="1"/>
          </p:cNvSpPr>
          <p:nvPr>
            <p:ph type="dt" sz="half" idx="10"/>
          </p:nvPr>
        </p:nvSpPr>
        <p:spPr/>
        <p:txBody>
          <a:bodyPr/>
          <a:lstStyle>
            <a:lvl1pPr>
              <a:defRPr/>
            </a:lvl1pPr>
          </a:lstStyle>
          <a:p>
            <a:pPr>
              <a:defRPr/>
            </a:pPr>
            <a:fld id="{AE266752-05A4-4EC7-84D4-631FCB2C8E44}" type="datetimeFigureOut">
              <a:rPr lang="en-US"/>
              <a:pPr>
                <a:defRPr/>
              </a:pPr>
              <a:t>4/4/2024</a:t>
            </a:fld>
            <a:endParaRPr lang="en-US"/>
          </a:p>
        </p:txBody>
      </p:sp>
      <p:sp>
        <p:nvSpPr>
          <p:cNvPr id="4" name="Footer Placeholder 4">
            <a:extLst>
              <a:ext uri="{FF2B5EF4-FFF2-40B4-BE49-F238E27FC236}">
                <a16:creationId xmlns:a16="http://schemas.microsoft.com/office/drawing/2014/main" id="{5D15F2C3-48E4-E935-3BA4-B689E4BC012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0130C84-CCE9-8E1F-A1C9-E0C85BDB9A33}"/>
              </a:ext>
            </a:extLst>
          </p:cNvPr>
          <p:cNvSpPr>
            <a:spLocks noGrp="1"/>
          </p:cNvSpPr>
          <p:nvPr>
            <p:ph type="sldNum" sz="quarter" idx="12"/>
          </p:nvPr>
        </p:nvSpPr>
        <p:spPr/>
        <p:txBody>
          <a:bodyPr/>
          <a:lstStyle>
            <a:lvl1pPr>
              <a:defRPr/>
            </a:lvl1pPr>
          </a:lstStyle>
          <a:p>
            <a:fld id="{73D8F6EE-39A7-4429-A4FB-35FD04B024DD}" type="slidenum">
              <a:rPr lang="en-US" altLang="en-US"/>
              <a:pPr/>
              <a:t>‹#›</a:t>
            </a:fld>
            <a:endParaRPr lang="en-US" altLang="en-US"/>
          </a:p>
        </p:txBody>
      </p:sp>
    </p:spTree>
    <p:extLst>
      <p:ext uri="{BB962C8B-B14F-4D97-AF65-F5344CB8AC3E}">
        <p14:creationId xmlns:p14="http://schemas.microsoft.com/office/powerpoint/2010/main" val="328887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2BD06B0-4C2E-2038-1E3A-B56C4E2ACFB3}"/>
              </a:ext>
            </a:extLst>
          </p:cNvPr>
          <p:cNvSpPr>
            <a:spLocks noGrp="1"/>
          </p:cNvSpPr>
          <p:nvPr>
            <p:ph type="dt" sz="half" idx="10"/>
          </p:nvPr>
        </p:nvSpPr>
        <p:spPr/>
        <p:txBody>
          <a:bodyPr/>
          <a:lstStyle>
            <a:lvl1pPr>
              <a:defRPr/>
            </a:lvl1pPr>
          </a:lstStyle>
          <a:p>
            <a:pPr>
              <a:defRPr/>
            </a:pPr>
            <a:fld id="{82D1B2C7-3380-4206-9DD8-B92CB483C978}" type="datetimeFigureOut">
              <a:rPr lang="en-US"/>
              <a:pPr>
                <a:defRPr/>
              </a:pPr>
              <a:t>4/4/2024</a:t>
            </a:fld>
            <a:endParaRPr lang="en-US"/>
          </a:p>
        </p:txBody>
      </p:sp>
      <p:sp>
        <p:nvSpPr>
          <p:cNvPr id="3" name="Footer Placeholder 4">
            <a:extLst>
              <a:ext uri="{FF2B5EF4-FFF2-40B4-BE49-F238E27FC236}">
                <a16:creationId xmlns:a16="http://schemas.microsoft.com/office/drawing/2014/main" id="{3A765353-1C43-AD6B-DF9C-4AC07A7738E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D47F402-99DB-DD67-4B05-AD9C120FACC1}"/>
              </a:ext>
            </a:extLst>
          </p:cNvPr>
          <p:cNvSpPr>
            <a:spLocks noGrp="1"/>
          </p:cNvSpPr>
          <p:nvPr>
            <p:ph type="sldNum" sz="quarter" idx="12"/>
          </p:nvPr>
        </p:nvSpPr>
        <p:spPr/>
        <p:txBody>
          <a:bodyPr/>
          <a:lstStyle>
            <a:lvl1pPr>
              <a:defRPr/>
            </a:lvl1pPr>
          </a:lstStyle>
          <a:p>
            <a:fld id="{CF176266-6CCF-445D-BA09-C3259E31B3B2}" type="slidenum">
              <a:rPr lang="en-US" altLang="en-US"/>
              <a:pPr/>
              <a:t>‹#›</a:t>
            </a:fld>
            <a:endParaRPr lang="en-US" altLang="en-US"/>
          </a:p>
        </p:txBody>
      </p:sp>
    </p:spTree>
    <p:extLst>
      <p:ext uri="{BB962C8B-B14F-4D97-AF65-F5344CB8AC3E}">
        <p14:creationId xmlns:p14="http://schemas.microsoft.com/office/powerpoint/2010/main" val="177144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0264E65-6687-9634-D3B8-BC9FAB5B4264}"/>
              </a:ext>
            </a:extLst>
          </p:cNvPr>
          <p:cNvSpPr>
            <a:spLocks noGrp="1"/>
          </p:cNvSpPr>
          <p:nvPr>
            <p:ph type="dt" sz="half" idx="10"/>
          </p:nvPr>
        </p:nvSpPr>
        <p:spPr/>
        <p:txBody>
          <a:bodyPr/>
          <a:lstStyle>
            <a:lvl1pPr>
              <a:defRPr/>
            </a:lvl1pPr>
          </a:lstStyle>
          <a:p>
            <a:pPr>
              <a:defRPr/>
            </a:pPr>
            <a:fld id="{F6B7361D-5C6F-4DC4-B164-01A4A95BC474}" type="datetimeFigureOut">
              <a:rPr lang="en-US"/>
              <a:pPr>
                <a:defRPr/>
              </a:pPr>
              <a:t>4/4/2024</a:t>
            </a:fld>
            <a:endParaRPr lang="en-US"/>
          </a:p>
        </p:txBody>
      </p:sp>
      <p:sp>
        <p:nvSpPr>
          <p:cNvPr id="6" name="Footer Placeholder 4">
            <a:extLst>
              <a:ext uri="{FF2B5EF4-FFF2-40B4-BE49-F238E27FC236}">
                <a16:creationId xmlns:a16="http://schemas.microsoft.com/office/drawing/2014/main" id="{F9DCCADC-E91A-FC0B-53FE-128A874B8A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EAB7833-C437-BE51-9F09-607AFB5C47B5}"/>
              </a:ext>
            </a:extLst>
          </p:cNvPr>
          <p:cNvSpPr>
            <a:spLocks noGrp="1"/>
          </p:cNvSpPr>
          <p:nvPr>
            <p:ph type="sldNum" sz="quarter" idx="12"/>
          </p:nvPr>
        </p:nvSpPr>
        <p:spPr/>
        <p:txBody>
          <a:bodyPr/>
          <a:lstStyle>
            <a:lvl1pPr>
              <a:defRPr/>
            </a:lvl1pPr>
          </a:lstStyle>
          <a:p>
            <a:fld id="{ABA0562C-0A14-48A7-A9F1-EF4434757AE9}" type="slidenum">
              <a:rPr lang="en-US" altLang="en-US"/>
              <a:pPr/>
              <a:t>‹#›</a:t>
            </a:fld>
            <a:endParaRPr lang="en-US" altLang="en-US"/>
          </a:p>
        </p:txBody>
      </p:sp>
    </p:spTree>
    <p:extLst>
      <p:ext uri="{BB962C8B-B14F-4D97-AF65-F5344CB8AC3E}">
        <p14:creationId xmlns:p14="http://schemas.microsoft.com/office/powerpoint/2010/main" val="80652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6D6487C-78A5-45CE-6C86-6C211F7F1A75}"/>
              </a:ext>
            </a:extLst>
          </p:cNvPr>
          <p:cNvSpPr>
            <a:spLocks noGrp="1"/>
          </p:cNvSpPr>
          <p:nvPr>
            <p:ph type="dt" sz="half" idx="10"/>
          </p:nvPr>
        </p:nvSpPr>
        <p:spPr/>
        <p:txBody>
          <a:bodyPr/>
          <a:lstStyle>
            <a:lvl1pPr>
              <a:defRPr/>
            </a:lvl1pPr>
          </a:lstStyle>
          <a:p>
            <a:pPr>
              <a:defRPr/>
            </a:pPr>
            <a:fld id="{56B24414-757A-4353-ADB8-14EF947CD90C}" type="datetimeFigureOut">
              <a:rPr lang="en-US"/>
              <a:pPr>
                <a:defRPr/>
              </a:pPr>
              <a:t>4/4/2024</a:t>
            </a:fld>
            <a:endParaRPr lang="en-US"/>
          </a:p>
        </p:txBody>
      </p:sp>
      <p:sp>
        <p:nvSpPr>
          <p:cNvPr id="6" name="Footer Placeholder 4">
            <a:extLst>
              <a:ext uri="{FF2B5EF4-FFF2-40B4-BE49-F238E27FC236}">
                <a16:creationId xmlns:a16="http://schemas.microsoft.com/office/drawing/2014/main" id="{33A1CA23-C07A-DEBB-6951-8725304CABA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0644F0-AE23-419E-833B-7486B170FBE2}"/>
              </a:ext>
            </a:extLst>
          </p:cNvPr>
          <p:cNvSpPr>
            <a:spLocks noGrp="1"/>
          </p:cNvSpPr>
          <p:nvPr>
            <p:ph type="sldNum" sz="quarter" idx="12"/>
          </p:nvPr>
        </p:nvSpPr>
        <p:spPr/>
        <p:txBody>
          <a:bodyPr/>
          <a:lstStyle>
            <a:lvl1pPr>
              <a:defRPr/>
            </a:lvl1pPr>
          </a:lstStyle>
          <a:p>
            <a:fld id="{A6C62D7F-62E7-4CFA-8E64-B5012E898AF5}" type="slidenum">
              <a:rPr lang="en-US" altLang="en-US"/>
              <a:pPr/>
              <a:t>‹#›</a:t>
            </a:fld>
            <a:endParaRPr lang="en-US" altLang="en-US"/>
          </a:p>
        </p:txBody>
      </p:sp>
    </p:spTree>
    <p:extLst>
      <p:ext uri="{BB962C8B-B14F-4D97-AF65-F5344CB8AC3E}">
        <p14:creationId xmlns:p14="http://schemas.microsoft.com/office/powerpoint/2010/main" val="320311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DF0E132-5C66-17E4-8AAA-9BD3D18796C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A23DEAA-BD37-3904-1D38-579106130D6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D25971C-5788-5F5C-36C3-8B5C1D293DD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70B890C7-F683-414B-9EF7-E62600F31507}" type="datetimeFigureOut">
              <a:rPr lang="en-US"/>
              <a:pPr>
                <a:defRPr/>
              </a:pPr>
              <a:t>4/4/2024</a:t>
            </a:fld>
            <a:endParaRPr lang="en-US"/>
          </a:p>
        </p:txBody>
      </p:sp>
      <p:sp>
        <p:nvSpPr>
          <p:cNvPr id="5" name="Footer Placeholder 4">
            <a:extLst>
              <a:ext uri="{FF2B5EF4-FFF2-40B4-BE49-F238E27FC236}">
                <a16:creationId xmlns:a16="http://schemas.microsoft.com/office/drawing/2014/main" id="{8DE96BDA-AF8C-87B4-9D59-9647E52CA01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99926AC-E7F6-45AE-3C05-B47C34CDFD53}"/>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E69C0F06-4F58-4933-8A2C-320AE2FE63F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oldstoragemonitor.000webhostapp.com/"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1AD49F-DF1F-4476-B10E-DB24347BC972}"/>
              </a:ext>
            </a:extLst>
          </p:cNvPr>
          <p:cNvSpPr>
            <a:spLocks noGrp="1"/>
          </p:cNvSpPr>
          <p:nvPr>
            <p:ph type="subTitle" idx="1"/>
          </p:nvPr>
        </p:nvSpPr>
        <p:spPr>
          <a:xfrm>
            <a:off x="457200" y="1219200"/>
            <a:ext cx="8229600" cy="5638800"/>
          </a:xfrm>
        </p:spPr>
        <p:txBody>
          <a:bodyPr rtlCol="0">
            <a:normAutofit/>
          </a:bodyPr>
          <a:lstStyle/>
          <a:p>
            <a:pPr eaLnBrk="1" fontAlgn="auto" hangingPunct="1">
              <a:spcAft>
                <a:spcPts val="0"/>
              </a:spcAft>
              <a:defRPr/>
            </a:pPr>
            <a:r>
              <a:rPr lang="en-US" sz="3000" b="1" dirty="0">
                <a:solidFill>
                  <a:schemeClr val="tx1"/>
                </a:solidFill>
              </a:rPr>
              <a:t>PROJECT SEMINAR</a:t>
            </a:r>
            <a:r>
              <a:rPr lang="en-US" b="1" dirty="0">
                <a:solidFill>
                  <a:schemeClr val="tx1"/>
                </a:solidFill>
              </a:rPr>
              <a:t> </a:t>
            </a:r>
          </a:p>
          <a:p>
            <a:pPr eaLnBrk="1" fontAlgn="auto" hangingPunct="1">
              <a:spcAft>
                <a:spcPts val="0"/>
              </a:spcAft>
              <a:defRPr/>
            </a:pPr>
            <a:r>
              <a:rPr lang="en-US" sz="1500" b="1" dirty="0">
                <a:solidFill>
                  <a:schemeClr val="tx1"/>
                </a:solidFill>
              </a:rPr>
              <a:t>Session 2023-24</a:t>
            </a:r>
          </a:p>
          <a:p>
            <a:pPr eaLnBrk="1" fontAlgn="auto" hangingPunct="1">
              <a:spcAft>
                <a:spcPts val="0"/>
              </a:spcAft>
              <a:defRPr/>
            </a:pPr>
            <a:r>
              <a:rPr lang="en-US" b="1" dirty="0">
                <a:solidFill>
                  <a:schemeClr val="tx1"/>
                </a:solidFill>
              </a:rPr>
              <a:t>IOT based manual and automated monitoring and controlling for cold storage system</a:t>
            </a:r>
          </a:p>
          <a:p>
            <a:pPr eaLnBrk="1" fontAlgn="auto" hangingPunct="1">
              <a:spcAft>
                <a:spcPts val="0"/>
              </a:spcAft>
              <a:defRPr/>
            </a:pPr>
            <a:endParaRPr lang="en-US" sz="1600" b="1" dirty="0">
              <a:solidFill>
                <a:schemeClr val="tx1"/>
              </a:solidFill>
            </a:endParaRPr>
          </a:p>
          <a:p>
            <a:pPr eaLnBrk="1" fontAlgn="auto" hangingPunct="1">
              <a:spcAft>
                <a:spcPts val="0"/>
              </a:spcAft>
              <a:defRPr/>
            </a:pPr>
            <a:r>
              <a:rPr lang="en-US" sz="1900" b="1" dirty="0">
                <a:solidFill>
                  <a:schemeClr val="tx1"/>
                </a:solidFill>
              </a:rPr>
              <a:t>By</a:t>
            </a:r>
          </a:p>
          <a:p>
            <a:pPr eaLnBrk="1" fontAlgn="auto" hangingPunct="1">
              <a:spcAft>
                <a:spcPts val="0"/>
              </a:spcAft>
              <a:defRPr/>
            </a:pPr>
            <a:r>
              <a:rPr lang="en-US" sz="1900" b="1" dirty="0">
                <a:solidFill>
                  <a:schemeClr val="tx1"/>
                </a:solidFill>
              </a:rPr>
              <a:t>Group-17</a:t>
            </a:r>
            <a:r>
              <a:rPr lang="en-US" sz="1900" dirty="0">
                <a:solidFill>
                  <a:schemeClr val="tx1"/>
                </a:solidFill>
              </a:rPr>
              <a:t> </a:t>
            </a:r>
          </a:p>
          <a:p>
            <a:pPr eaLnBrk="1" fontAlgn="auto" hangingPunct="1">
              <a:spcAft>
                <a:spcPts val="0"/>
              </a:spcAft>
              <a:defRPr/>
            </a:pPr>
            <a:r>
              <a:rPr lang="en-US" sz="1900" b="1" dirty="0" err="1">
                <a:solidFill>
                  <a:schemeClr val="tx1"/>
                </a:solidFill>
              </a:rPr>
              <a:t>Harshal</a:t>
            </a:r>
            <a:r>
              <a:rPr lang="en-US" sz="1900" b="1" dirty="0">
                <a:solidFill>
                  <a:schemeClr val="tx1"/>
                </a:solidFill>
              </a:rPr>
              <a:t> </a:t>
            </a:r>
            <a:r>
              <a:rPr lang="en-US" sz="1900" b="1" dirty="0" err="1">
                <a:solidFill>
                  <a:schemeClr val="tx1"/>
                </a:solidFill>
              </a:rPr>
              <a:t>Borkar</a:t>
            </a:r>
            <a:endParaRPr lang="en-US" sz="1900" b="1" dirty="0">
              <a:solidFill>
                <a:schemeClr val="tx1"/>
              </a:solidFill>
            </a:endParaRPr>
          </a:p>
          <a:p>
            <a:pPr eaLnBrk="1" fontAlgn="auto" hangingPunct="1">
              <a:spcAft>
                <a:spcPts val="0"/>
              </a:spcAft>
              <a:defRPr/>
            </a:pPr>
            <a:r>
              <a:rPr lang="en-US" sz="1900" b="1" dirty="0" err="1">
                <a:solidFill>
                  <a:schemeClr val="tx1"/>
                </a:solidFill>
              </a:rPr>
              <a:t>Sankit</a:t>
            </a:r>
            <a:r>
              <a:rPr lang="en-US" sz="1900" b="1" dirty="0">
                <a:solidFill>
                  <a:schemeClr val="tx1"/>
                </a:solidFill>
              </a:rPr>
              <a:t> </a:t>
            </a:r>
            <a:r>
              <a:rPr lang="en-US" sz="1900" b="1" dirty="0" err="1">
                <a:solidFill>
                  <a:schemeClr val="tx1"/>
                </a:solidFill>
              </a:rPr>
              <a:t>Binkar</a:t>
            </a:r>
            <a:endParaRPr lang="en-US" sz="1900" b="1" dirty="0">
              <a:solidFill>
                <a:schemeClr val="tx1"/>
              </a:solidFill>
            </a:endParaRPr>
          </a:p>
          <a:p>
            <a:pPr eaLnBrk="1" fontAlgn="auto" hangingPunct="1">
              <a:spcAft>
                <a:spcPts val="0"/>
              </a:spcAft>
              <a:defRPr/>
            </a:pPr>
            <a:r>
              <a:rPr lang="en-US" sz="1900" b="1" dirty="0">
                <a:solidFill>
                  <a:schemeClr val="tx1"/>
                </a:solidFill>
              </a:rPr>
              <a:t>Aditya </a:t>
            </a:r>
            <a:r>
              <a:rPr lang="en-US" sz="1900" b="1" dirty="0" err="1">
                <a:solidFill>
                  <a:schemeClr val="tx1"/>
                </a:solidFill>
              </a:rPr>
              <a:t>Pethe</a:t>
            </a:r>
            <a:endParaRPr lang="en-US" sz="1900" b="1" dirty="0">
              <a:solidFill>
                <a:schemeClr val="tx1"/>
              </a:solidFill>
            </a:endParaRPr>
          </a:p>
          <a:p>
            <a:pPr eaLnBrk="1" fontAlgn="auto" hangingPunct="1">
              <a:spcAft>
                <a:spcPts val="0"/>
              </a:spcAft>
              <a:defRPr/>
            </a:pPr>
            <a:r>
              <a:rPr lang="en-US" sz="1900" b="1" dirty="0" err="1">
                <a:solidFill>
                  <a:schemeClr val="tx1"/>
                </a:solidFill>
              </a:rPr>
              <a:t>Soniya</a:t>
            </a:r>
            <a:r>
              <a:rPr lang="en-US" sz="1900" b="1" dirty="0">
                <a:solidFill>
                  <a:schemeClr val="tx1"/>
                </a:solidFill>
              </a:rPr>
              <a:t> </a:t>
            </a:r>
            <a:r>
              <a:rPr lang="en-US" sz="1900" b="1" dirty="0" err="1">
                <a:solidFill>
                  <a:schemeClr val="tx1"/>
                </a:solidFill>
              </a:rPr>
              <a:t>Rangari</a:t>
            </a:r>
            <a:endParaRPr lang="en-US" sz="1900" b="1" dirty="0">
              <a:solidFill>
                <a:schemeClr val="tx1"/>
              </a:solidFill>
            </a:endParaRPr>
          </a:p>
          <a:p>
            <a:pPr eaLnBrk="1" fontAlgn="auto" hangingPunct="1">
              <a:spcAft>
                <a:spcPts val="0"/>
              </a:spcAft>
              <a:defRPr/>
            </a:pPr>
            <a:endParaRPr lang="en-US" sz="1900" dirty="0">
              <a:solidFill>
                <a:schemeClr val="tx1"/>
              </a:solidFill>
            </a:endParaRPr>
          </a:p>
          <a:p>
            <a:pPr eaLnBrk="1" fontAlgn="auto" hangingPunct="1">
              <a:spcAft>
                <a:spcPts val="0"/>
              </a:spcAft>
              <a:defRPr/>
            </a:pPr>
            <a:r>
              <a:rPr lang="en-US" sz="1900" b="1" dirty="0">
                <a:solidFill>
                  <a:schemeClr val="tx1"/>
                </a:solidFill>
              </a:rPr>
              <a:t>Guide</a:t>
            </a:r>
            <a:endParaRPr lang="en-US" sz="1900" dirty="0">
              <a:solidFill>
                <a:schemeClr val="tx1"/>
              </a:solidFill>
            </a:endParaRPr>
          </a:p>
          <a:p>
            <a:pPr eaLnBrk="1" fontAlgn="auto" hangingPunct="1">
              <a:spcAft>
                <a:spcPts val="0"/>
              </a:spcAft>
              <a:defRPr/>
            </a:pPr>
            <a:r>
              <a:rPr lang="en-US" sz="1900" b="1" dirty="0">
                <a:solidFill>
                  <a:schemeClr val="tx1"/>
                </a:solidFill>
              </a:rPr>
              <a:t>Prof Jiwan N. Dehankar</a:t>
            </a:r>
          </a:p>
          <a:p>
            <a:pPr eaLnBrk="1" fontAlgn="auto" hangingPunct="1">
              <a:spcAft>
                <a:spcPts val="0"/>
              </a:spcAft>
              <a:defRPr/>
            </a:pPr>
            <a:endParaRPr lang="en-US" dirty="0">
              <a:solidFill>
                <a:schemeClr val="tx1"/>
              </a:solidFill>
            </a:endParaRPr>
          </a:p>
          <a:p>
            <a:pPr eaLnBrk="1" fontAlgn="auto" hangingPunct="1">
              <a:spcAft>
                <a:spcPts val="0"/>
              </a:spcAft>
              <a:defRPr/>
            </a:pPr>
            <a:endParaRPr lang="en-US" dirty="0">
              <a:solidFill>
                <a:schemeClr val="tx1"/>
              </a:solidFill>
            </a:endParaRPr>
          </a:p>
        </p:txBody>
      </p:sp>
      <p:sp>
        <p:nvSpPr>
          <p:cNvPr id="7" name="Title 1">
            <a:extLst>
              <a:ext uri="{FF2B5EF4-FFF2-40B4-BE49-F238E27FC236}">
                <a16:creationId xmlns:a16="http://schemas.microsoft.com/office/drawing/2014/main" id="{DED4FC73-CFAB-6202-D87A-4D3CFA3281AD}"/>
              </a:ext>
            </a:extLst>
          </p:cNvPr>
          <p:cNvSpPr txBox="1">
            <a:spLocks/>
          </p:cNvSpPr>
          <p:nvPr/>
        </p:nvSpPr>
        <p:spPr bwMode="auto">
          <a:xfrm>
            <a:off x="0" y="0"/>
            <a:ext cx="9144000" cy="1295399"/>
          </a:xfrm>
          <a:prstGeom prst="rect">
            <a:avLst/>
          </a:prstGeo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fontAlgn="auto" hangingPunct="1">
              <a:spcAft>
                <a:spcPts val="0"/>
              </a:spcAft>
              <a:defRPr/>
            </a:pPr>
            <a:r>
              <a:rPr lang="en-US" sz="4000" dirty="0"/>
              <a:t>	</a:t>
            </a:r>
            <a:r>
              <a:rPr lang="en-US" sz="3800" dirty="0"/>
              <a:t>Yeshwantrao Chavan College of Engineering</a:t>
            </a:r>
            <a:endParaRPr lang="en-US" sz="3800" b="1" dirty="0"/>
          </a:p>
        </p:txBody>
      </p:sp>
      <p:pic>
        <p:nvPicPr>
          <p:cNvPr id="9" name="Picture 3" descr="YCCE LOGO | Jayeshc12 | Flickr">
            <a:extLst>
              <a:ext uri="{FF2B5EF4-FFF2-40B4-BE49-F238E27FC236}">
                <a16:creationId xmlns:a16="http://schemas.microsoft.com/office/drawing/2014/main" id="{3B25A1C9-2A04-2A33-4ADA-55057BF6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7584"/>
            <a:ext cx="1219200" cy="1171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1E06069C-E7BB-8475-DA3B-DB0E8E1B1689}"/>
              </a:ext>
            </a:extLst>
          </p:cNvPr>
          <p:cNvPicPr>
            <a:picLocks noChangeAspect="1"/>
          </p:cNvPicPr>
          <p:nvPr/>
        </p:nvPicPr>
        <p:blipFill>
          <a:blip r:embed="rId3"/>
          <a:stretch>
            <a:fillRect/>
          </a:stretch>
        </p:blipFill>
        <p:spPr>
          <a:xfrm>
            <a:off x="685800" y="990600"/>
            <a:ext cx="7924800" cy="5517839"/>
          </a:xfrm>
          <a:prstGeom prst="rect">
            <a:avLst/>
          </a:prstGeom>
        </p:spPr>
      </p:pic>
    </p:spTree>
    <p:extLst>
      <p:ext uri="{BB962C8B-B14F-4D97-AF65-F5344CB8AC3E}">
        <p14:creationId xmlns:p14="http://schemas.microsoft.com/office/powerpoint/2010/main" val="230987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6" name="TextBox 5">
            <a:extLst>
              <a:ext uri="{FF2B5EF4-FFF2-40B4-BE49-F238E27FC236}">
                <a16:creationId xmlns:a16="http://schemas.microsoft.com/office/drawing/2014/main" id="{AC42D72D-9B57-5E76-CDC9-6326E7024EE8}"/>
              </a:ext>
            </a:extLst>
          </p:cNvPr>
          <p:cNvSpPr txBox="1"/>
          <p:nvPr/>
        </p:nvSpPr>
        <p:spPr>
          <a:xfrm>
            <a:off x="2895600" y="914400"/>
            <a:ext cx="4188008" cy="369332"/>
          </a:xfrm>
          <a:prstGeom prst="rect">
            <a:avLst/>
          </a:prstGeom>
          <a:noFill/>
        </p:spPr>
        <p:txBody>
          <a:bodyPr wrap="square" rtlCol="0">
            <a:spAutoFit/>
          </a:bodyPr>
          <a:lstStyle/>
          <a:p>
            <a:r>
              <a:rPr lang="en-IN" b="1" dirty="0"/>
              <a:t>Testing of Gas Sensor MQ3</a:t>
            </a:r>
          </a:p>
        </p:txBody>
      </p:sp>
      <p:pic>
        <p:nvPicPr>
          <p:cNvPr id="3" name="Picture 2">
            <a:extLst>
              <a:ext uri="{FF2B5EF4-FFF2-40B4-BE49-F238E27FC236}">
                <a16:creationId xmlns:a16="http://schemas.microsoft.com/office/drawing/2014/main" id="{E1C9B113-A5D6-0C3B-ADF3-5BA562D80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524000"/>
            <a:ext cx="8610600" cy="4759238"/>
          </a:xfrm>
          <a:prstGeom prst="rect">
            <a:avLst/>
          </a:prstGeom>
        </p:spPr>
      </p:pic>
    </p:spTree>
    <p:extLst>
      <p:ext uri="{BB962C8B-B14F-4D97-AF65-F5344CB8AC3E}">
        <p14:creationId xmlns:p14="http://schemas.microsoft.com/office/powerpoint/2010/main" val="122675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6" name="TextBox 5">
            <a:extLst>
              <a:ext uri="{FF2B5EF4-FFF2-40B4-BE49-F238E27FC236}">
                <a16:creationId xmlns:a16="http://schemas.microsoft.com/office/drawing/2014/main" id="{AC42D72D-9B57-5E76-CDC9-6326E7024EE8}"/>
              </a:ext>
            </a:extLst>
          </p:cNvPr>
          <p:cNvSpPr txBox="1"/>
          <p:nvPr/>
        </p:nvSpPr>
        <p:spPr>
          <a:xfrm>
            <a:off x="2895600" y="914400"/>
            <a:ext cx="4188008" cy="369332"/>
          </a:xfrm>
          <a:prstGeom prst="rect">
            <a:avLst/>
          </a:prstGeom>
          <a:noFill/>
        </p:spPr>
        <p:txBody>
          <a:bodyPr wrap="square" rtlCol="0">
            <a:spAutoFit/>
          </a:bodyPr>
          <a:lstStyle/>
          <a:p>
            <a:r>
              <a:rPr lang="en-IN" b="1" dirty="0"/>
              <a:t>Testing of Display Unit – LCD </a:t>
            </a:r>
          </a:p>
        </p:txBody>
      </p:sp>
      <p:pic>
        <p:nvPicPr>
          <p:cNvPr id="4" name="Picture 3">
            <a:extLst>
              <a:ext uri="{FF2B5EF4-FFF2-40B4-BE49-F238E27FC236}">
                <a16:creationId xmlns:a16="http://schemas.microsoft.com/office/drawing/2014/main" id="{72451DA3-FD78-750E-B0D5-2F6424B5F6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943100" y="266701"/>
            <a:ext cx="4876800" cy="7543800"/>
          </a:xfrm>
          <a:prstGeom prst="rect">
            <a:avLst/>
          </a:prstGeom>
        </p:spPr>
      </p:pic>
    </p:spTree>
    <p:extLst>
      <p:ext uri="{BB962C8B-B14F-4D97-AF65-F5344CB8AC3E}">
        <p14:creationId xmlns:p14="http://schemas.microsoft.com/office/powerpoint/2010/main" val="169965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3716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6" name="TextBox 5">
            <a:extLst>
              <a:ext uri="{FF2B5EF4-FFF2-40B4-BE49-F238E27FC236}">
                <a16:creationId xmlns:a16="http://schemas.microsoft.com/office/drawing/2014/main" id="{AC42D72D-9B57-5E76-CDC9-6326E7024EE8}"/>
              </a:ext>
            </a:extLst>
          </p:cNvPr>
          <p:cNvSpPr txBox="1"/>
          <p:nvPr/>
        </p:nvSpPr>
        <p:spPr>
          <a:xfrm>
            <a:off x="1524000" y="914400"/>
            <a:ext cx="6096000" cy="369332"/>
          </a:xfrm>
          <a:prstGeom prst="rect">
            <a:avLst/>
          </a:prstGeom>
          <a:noFill/>
        </p:spPr>
        <p:txBody>
          <a:bodyPr wrap="square" rtlCol="0">
            <a:spAutoFit/>
          </a:bodyPr>
          <a:lstStyle/>
          <a:p>
            <a:r>
              <a:rPr lang="en-IN" b="1" dirty="0"/>
              <a:t>Testing of Humidity and Temperature sensor- DHT11</a:t>
            </a:r>
          </a:p>
        </p:txBody>
      </p:sp>
      <p:pic>
        <p:nvPicPr>
          <p:cNvPr id="3" name="Picture 2">
            <a:extLst>
              <a:ext uri="{FF2B5EF4-FFF2-40B4-BE49-F238E27FC236}">
                <a16:creationId xmlns:a16="http://schemas.microsoft.com/office/drawing/2014/main" id="{B54DBF43-5098-6FC0-5DD8-4A6B6F797A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205259" y="-80742"/>
            <a:ext cx="4809682" cy="7848600"/>
          </a:xfrm>
          <a:prstGeom prst="rect">
            <a:avLst/>
          </a:prstGeom>
        </p:spPr>
      </p:pic>
    </p:spTree>
    <p:extLst>
      <p:ext uri="{BB962C8B-B14F-4D97-AF65-F5344CB8AC3E}">
        <p14:creationId xmlns:p14="http://schemas.microsoft.com/office/powerpoint/2010/main" val="273882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6" name="TextBox 5">
            <a:extLst>
              <a:ext uri="{FF2B5EF4-FFF2-40B4-BE49-F238E27FC236}">
                <a16:creationId xmlns:a16="http://schemas.microsoft.com/office/drawing/2014/main" id="{AC42D72D-9B57-5E76-CDC9-6326E7024EE8}"/>
              </a:ext>
            </a:extLst>
          </p:cNvPr>
          <p:cNvSpPr txBox="1"/>
          <p:nvPr/>
        </p:nvSpPr>
        <p:spPr>
          <a:xfrm>
            <a:off x="2895600" y="927847"/>
            <a:ext cx="3810000" cy="369332"/>
          </a:xfrm>
          <a:prstGeom prst="rect">
            <a:avLst/>
          </a:prstGeom>
          <a:noFill/>
        </p:spPr>
        <p:txBody>
          <a:bodyPr wrap="square" rtlCol="0">
            <a:spAutoFit/>
          </a:bodyPr>
          <a:lstStyle/>
          <a:p>
            <a:r>
              <a:rPr lang="en-IN" b="1" dirty="0"/>
              <a:t>Integration of Controlling Unit</a:t>
            </a:r>
          </a:p>
        </p:txBody>
      </p:sp>
      <p:pic>
        <p:nvPicPr>
          <p:cNvPr id="4" name="Picture 3">
            <a:extLst>
              <a:ext uri="{FF2B5EF4-FFF2-40B4-BE49-F238E27FC236}">
                <a16:creationId xmlns:a16="http://schemas.microsoft.com/office/drawing/2014/main" id="{D1E70D2E-ECFB-423B-76B6-54B9B6D3AF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00" t="3080" r="21666" b="4884"/>
          <a:stretch/>
        </p:blipFill>
        <p:spPr>
          <a:xfrm>
            <a:off x="914400" y="1447799"/>
            <a:ext cx="7315200" cy="4549699"/>
          </a:xfrm>
          <a:prstGeom prst="rect">
            <a:avLst/>
          </a:prstGeom>
        </p:spPr>
      </p:pic>
    </p:spTree>
    <p:extLst>
      <p:ext uri="{BB962C8B-B14F-4D97-AF65-F5344CB8AC3E}">
        <p14:creationId xmlns:p14="http://schemas.microsoft.com/office/powerpoint/2010/main" val="16450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AC119418-743F-D478-E70E-F1105DE0B294}"/>
              </a:ext>
            </a:extLst>
          </p:cNvPr>
          <p:cNvPicPr>
            <a:picLocks noChangeAspect="1"/>
          </p:cNvPicPr>
          <p:nvPr/>
        </p:nvPicPr>
        <p:blipFill>
          <a:blip r:embed="rId3"/>
          <a:stretch>
            <a:fillRect/>
          </a:stretch>
        </p:blipFill>
        <p:spPr>
          <a:xfrm>
            <a:off x="152400" y="1540592"/>
            <a:ext cx="4673897" cy="5111220"/>
          </a:xfrm>
          <a:prstGeom prst="rect">
            <a:avLst/>
          </a:prstGeom>
        </p:spPr>
      </p:pic>
      <p:pic>
        <p:nvPicPr>
          <p:cNvPr id="7" name="Picture 6">
            <a:extLst>
              <a:ext uri="{FF2B5EF4-FFF2-40B4-BE49-F238E27FC236}">
                <a16:creationId xmlns:a16="http://schemas.microsoft.com/office/drawing/2014/main" id="{723AF0DD-461F-5889-FB81-10E4C418FEA4}"/>
              </a:ext>
            </a:extLst>
          </p:cNvPr>
          <p:cNvPicPr>
            <a:picLocks noChangeAspect="1"/>
          </p:cNvPicPr>
          <p:nvPr/>
        </p:nvPicPr>
        <p:blipFill>
          <a:blip r:embed="rId4"/>
          <a:stretch>
            <a:fillRect/>
          </a:stretch>
        </p:blipFill>
        <p:spPr>
          <a:xfrm>
            <a:off x="4876800" y="1600200"/>
            <a:ext cx="4114800" cy="5051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E28131ED-C520-AD3A-28B7-42156555BCF1}"/>
              </a:ext>
            </a:extLst>
          </p:cNvPr>
          <p:cNvSpPr txBox="1"/>
          <p:nvPr/>
        </p:nvSpPr>
        <p:spPr>
          <a:xfrm>
            <a:off x="2477996" y="914400"/>
            <a:ext cx="4188008" cy="369332"/>
          </a:xfrm>
          <a:prstGeom prst="rect">
            <a:avLst/>
          </a:prstGeom>
          <a:noFill/>
        </p:spPr>
        <p:txBody>
          <a:bodyPr wrap="square" rtlCol="0">
            <a:spAutoFit/>
          </a:bodyPr>
          <a:lstStyle/>
          <a:p>
            <a:r>
              <a:rPr lang="en-IN" b="1" dirty="0"/>
              <a:t>Circuit Diagram For Controlling Unit</a:t>
            </a:r>
          </a:p>
        </p:txBody>
      </p:sp>
    </p:spTree>
    <p:extLst>
      <p:ext uri="{BB962C8B-B14F-4D97-AF65-F5344CB8AC3E}">
        <p14:creationId xmlns:p14="http://schemas.microsoft.com/office/powerpoint/2010/main" val="224824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6" name="TextBox 5">
            <a:extLst>
              <a:ext uri="{FF2B5EF4-FFF2-40B4-BE49-F238E27FC236}">
                <a16:creationId xmlns:a16="http://schemas.microsoft.com/office/drawing/2014/main" id="{AC42D72D-9B57-5E76-CDC9-6326E7024EE8}"/>
              </a:ext>
            </a:extLst>
          </p:cNvPr>
          <p:cNvSpPr txBox="1"/>
          <p:nvPr/>
        </p:nvSpPr>
        <p:spPr>
          <a:xfrm>
            <a:off x="2895600" y="927847"/>
            <a:ext cx="3810000" cy="369332"/>
          </a:xfrm>
          <a:prstGeom prst="rect">
            <a:avLst/>
          </a:prstGeom>
          <a:noFill/>
        </p:spPr>
        <p:txBody>
          <a:bodyPr wrap="square" rtlCol="0">
            <a:spAutoFit/>
          </a:bodyPr>
          <a:lstStyle/>
          <a:p>
            <a:r>
              <a:rPr lang="en-IN" b="1" dirty="0"/>
              <a:t>Integration of Monitoring Unit</a:t>
            </a:r>
          </a:p>
        </p:txBody>
      </p:sp>
      <p:pic>
        <p:nvPicPr>
          <p:cNvPr id="3" name="Picture 2">
            <a:extLst>
              <a:ext uri="{FF2B5EF4-FFF2-40B4-BE49-F238E27FC236}">
                <a16:creationId xmlns:a16="http://schemas.microsoft.com/office/drawing/2014/main" id="{EB782B74-532D-C975-04BB-1B805ADEC6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3" t="4885" r="17500" b="8493"/>
          <a:stretch/>
        </p:blipFill>
        <p:spPr>
          <a:xfrm>
            <a:off x="609599" y="1696519"/>
            <a:ext cx="7849861" cy="4233633"/>
          </a:xfrm>
          <a:prstGeom prst="rect">
            <a:avLst/>
          </a:prstGeom>
        </p:spPr>
      </p:pic>
    </p:spTree>
    <p:extLst>
      <p:ext uri="{BB962C8B-B14F-4D97-AF65-F5344CB8AC3E}">
        <p14:creationId xmlns:p14="http://schemas.microsoft.com/office/powerpoint/2010/main" val="354980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4" name="Picture 3">
            <a:extLst>
              <a:ext uri="{FF2B5EF4-FFF2-40B4-BE49-F238E27FC236}">
                <a16:creationId xmlns:a16="http://schemas.microsoft.com/office/drawing/2014/main" id="{3ABFA88C-24C3-1F59-3545-18104E1801AA}"/>
              </a:ext>
            </a:extLst>
          </p:cNvPr>
          <p:cNvPicPr>
            <a:picLocks noChangeAspect="1"/>
          </p:cNvPicPr>
          <p:nvPr/>
        </p:nvPicPr>
        <p:blipFill>
          <a:blip r:embed="rId3"/>
          <a:stretch>
            <a:fillRect/>
          </a:stretch>
        </p:blipFill>
        <p:spPr>
          <a:xfrm>
            <a:off x="61823" y="1524000"/>
            <a:ext cx="4710389" cy="5212512"/>
          </a:xfrm>
          <a:prstGeom prst="rect">
            <a:avLst/>
          </a:prstGeom>
        </p:spPr>
      </p:pic>
      <p:pic>
        <p:nvPicPr>
          <p:cNvPr id="5" name="Picture 4">
            <a:extLst>
              <a:ext uri="{FF2B5EF4-FFF2-40B4-BE49-F238E27FC236}">
                <a16:creationId xmlns:a16="http://schemas.microsoft.com/office/drawing/2014/main" id="{6AF69C2E-BAED-4E60-EAD5-ADC42EDD5FC1}"/>
              </a:ext>
            </a:extLst>
          </p:cNvPr>
          <p:cNvPicPr>
            <a:picLocks noChangeAspect="1"/>
          </p:cNvPicPr>
          <p:nvPr/>
        </p:nvPicPr>
        <p:blipFill rotWithShape="1">
          <a:blip r:embed="rId4"/>
          <a:srcRect l="21166" t="3366" r="5216"/>
          <a:stretch/>
        </p:blipFill>
        <p:spPr>
          <a:xfrm>
            <a:off x="4841690" y="1524000"/>
            <a:ext cx="4099110" cy="5212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C42D72D-9B57-5E76-CDC9-6326E7024EE8}"/>
              </a:ext>
            </a:extLst>
          </p:cNvPr>
          <p:cNvSpPr txBox="1"/>
          <p:nvPr/>
        </p:nvSpPr>
        <p:spPr>
          <a:xfrm>
            <a:off x="2477996" y="914400"/>
            <a:ext cx="4188008" cy="369332"/>
          </a:xfrm>
          <a:prstGeom prst="rect">
            <a:avLst/>
          </a:prstGeom>
          <a:noFill/>
        </p:spPr>
        <p:txBody>
          <a:bodyPr wrap="square" rtlCol="0">
            <a:spAutoFit/>
          </a:bodyPr>
          <a:lstStyle/>
          <a:p>
            <a:r>
              <a:rPr lang="en-IN" b="1" dirty="0"/>
              <a:t>Circuit Diagram For Monitoring Unit</a:t>
            </a:r>
          </a:p>
        </p:txBody>
      </p:sp>
    </p:spTree>
    <p:extLst>
      <p:ext uri="{BB962C8B-B14F-4D97-AF65-F5344CB8AC3E}">
        <p14:creationId xmlns:p14="http://schemas.microsoft.com/office/powerpoint/2010/main" val="311197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37461-A1B8-3228-1A0C-869D50229511}"/>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2549FBB0-091E-61DE-92FD-8BD1FCC31074}"/>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466F51CC-745D-14D4-848B-EFBBBE0F2830}"/>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2" name="Picture 1" descr="Blog">
            <a:extLst>
              <a:ext uri="{FF2B5EF4-FFF2-40B4-BE49-F238E27FC236}">
                <a16:creationId xmlns:a16="http://schemas.microsoft.com/office/drawing/2014/main" id="{1501BCE3-80C2-1DA1-F019-368468DB4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699" y="1894624"/>
            <a:ext cx="8864601" cy="4048976"/>
          </a:xfrm>
          <a:prstGeom prst="rect">
            <a:avLst/>
          </a:prstGeom>
          <a:noFill/>
          <a:ln>
            <a:noFill/>
          </a:ln>
        </p:spPr>
      </p:pic>
      <p:sp>
        <p:nvSpPr>
          <p:cNvPr id="3" name="TextBox 2">
            <a:extLst>
              <a:ext uri="{FF2B5EF4-FFF2-40B4-BE49-F238E27FC236}">
                <a16:creationId xmlns:a16="http://schemas.microsoft.com/office/drawing/2014/main" id="{21DFE5A6-C0A6-9AE8-18BB-AA70158F86FC}"/>
              </a:ext>
            </a:extLst>
          </p:cNvPr>
          <p:cNvSpPr txBox="1"/>
          <p:nvPr/>
        </p:nvSpPr>
        <p:spPr>
          <a:xfrm>
            <a:off x="3011396" y="1230868"/>
            <a:ext cx="3160804" cy="369332"/>
          </a:xfrm>
          <a:prstGeom prst="rect">
            <a:avLst/>
          </a:prstGeom>
          <a:noFill/>
        </p:spPr>
        <p:txBody>
          <a:bodyPr wrap="square" rtlCol="0">
            <a:spAutoFit/>
          </a:bodyPr>
          <a:lstStyle/>
          <a:p>
            <a:r>
              <a:rPr lang="en-IN" b="1" dirty="0"/>
              <a:t>Banana Ripening Chamber</a:t>
            </a:r>
          </a:p>
        </p:txBody>
      </p:sp>
    </p:spTree>
    <p:extLst>
      <p:ext uri="{BB962C8B-B14F-4D97-AF65-F5344CB8AC3E}">
        <p14:creationId xmlns:p14="http://schemas.microsoft.com/office/powerpoint/2010/main" val="3638472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D96A4-84F3-BA70-B52A-7FF80830990A}"/>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AE60DAED-E574-3A03-A30C-D40234115D59}"/>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53EA3D47-CE4D-AC4C-20AF-4CE4CEA00687}"/>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F14DC879-AAAF-F009-C84B-1544A823017D}"/>
              </a:ext>
            </a:extLst>
          </p:cNvPr>
          <p:cNvPicPr>
            <a:picLocks noChangeAspect="1"/>
          </p:cNvPicPr>
          <p:nvPr/>
        </p:nvPicPr>
        <p:blipFill rotWithShape="1">
          <a:blip r:embed="rId3"/>
          <a:srcRect l="5000" r="5000"/>
          <a:stretch/>
        </p:blipFill>
        <p:spPr>
          <a:xfrm>
            <a:off x="457200" y="1219200"/>
            <a:ext cx="8229600" cy="4183654"/>
          </a:xfrm>
          <a:prstGeom prst="rect">
            <a:avLst/>
          </a:prstGeom>
        </p:spPr>
      </p:pic>
    </p:spTree>
    <p:extLst>
      <p:ext uri="{BB962C8B-B14F-4D97-AF65-F5344CB8AC3E}">
        <p14:creationId xmlns:p14="http://schemas.microsoft.com/office/powerpoint/2010/main" val="303832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ubtitle 2">
            <a:extLst>
              <a:ext uri="{FF2B5EF4-FFF2-40B4-BE49-F238E27FC236}">
                <a16:creationId xmlns:a16="http://schemas.microsoft.com/office/drawing/2014/main" id="{FA99B473-2875-425B-036E-93CE5B38C0FA}"/>
              </a:ext>
            </a:extLst>
          </p:cNvPr>
          <p:cNvSpPr>
            <a:spLocks noGrp="1"/>
          </p:cNvSpPr>
          <p:nvPr>
            <p:ph type="subTitle" idx="1"/>
          </p:nvPr>
        </p:nvSpPr>
        <p:spPr>
          <a:xfrm>
            <a:off x="177800" y="974725"/>
            <a:ext cx="8763000" cy="3292475"/>
          </a:xfrm>
        </p:spPr>
        <p:txBody>
          <a:bodyPr/>
          <a:lstStyle/>
          <a:p>
            <a:pPr algn="just">
              <a:buFontTx/>
              <a:buChar char="•"/>
            </a:pPr>
            <a:endParaRPr lang="en-US" altLang="en-US" sz="3600" dirty="0">
              <a:solidFill>
                <a:schemeClr val="tx1"/>
              </a:solidFill>
            </a:endParaRPr>
          </a:p>
          <a:p>
            <a:pPr algn="just"/>
            <a:r>
              <a:rPr lang="en-US" altLang="en-US" sz="3600" dirty="0">
                <a:solidFill>
                  <a:schemeClr val="tx1"/>
                </a:solidFill>
              </a:rPr>
              <a:t>To monitor and control the environment of the cold storage system for maintaining quality of item and increase the life span.</a:t>
            </a:r>
          </a:p>
          <a:p>
            <a:pPr algn="just">
              <a:buFontTx/>
              <a:buChar char="•"/>
            </a:pPr>
            <a:endParaRPr lang="en-US" altLang="en-US" sz="3600" dirty="0">
              <a:solidFill>
                <a:schemeClr val="tx1"/>
              </a:solidFill>
            </a:endParaRPr>
          </a:p>
          <a:p>
            <a:pPr algn="just"/>
            <a:endParaRPr lang="en-US" altLang="en-US" sz="4400" b="1" dirty="0">
              <a:solidFill>
                <a:schemeClr val="tx1"/>
              </a:solidFill>
              <a:cs typeface="Times New Roman" panose="02020603050405020304" pitchFamily="18" charset="0"/>
            </a:endParaRPr>
          </a:p>
          <a:p>
            <a:pPr algn="just"/>
            <a:endParaRPr lang="en-US" altLang="en-US" sz="4400" b="1" dirty="0">
              <a:solidFill>
                <a:schemeClr val="tx1"/>
              </a:solidFill>
              <a:cs typeface="Times New Roman" panose="02020603050405020304" pitchFamily="18" charset="0"/>
            </a:endParaRPr>
          </a:p>
          <a:p>
            <a:pPr algn="just"/>
            <a:endParaRPr lang="en-US" altLang="en-US" sz="4400" b="1" dirty="0">
              <a:solidFill>
                <a:schemeClr val="tx1"/>
              </a:solidFill>
              <a:cs typeface="Times New Roman" panose="02020603050405020304" pitchFamily="18" charset="0"/>
            </a:endParaRPr>
          </a:p>
        </p:txBody>
      </p:sp>
      <p:sp>
        <p:nvSpPr>
          <p:cNvPr id="8" name="Title 1">
            <a:extLst>
              <a:ext uri="{FF2B5EF4-FFF2-40B4-BE49-F238E27FC236}">
                <a16:creationId xmlns:a16="http://schemas.microsoft.com/office/drawing/2014/main" id="{85DBFFD6-1AB6-92A3-0801-2D2EBEC98E6D}"/>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Problem definition</a:t>
            </a:r>
            <a:r>
              <a:rPr lang="en-US" sz="3200" b="1" cap="all" dirty="0"/>
              <a:t> </a:t>
            </a:r>
            <a:endParaRPr lang="en-US" sz="3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B6FE-9108-248B-E163-29E4227D70AC}"/>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07F686F-5A8E-FA1A-469E-C707877C0615}"/>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EBC5A8A7-D0B6-328E-2E5A-2A3A19E6D850}"/>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E83DA915-D114-AD53-9537-22C0899DADA7}"/>
              </a:ext>
            </a:extLst>
          </p:cNvPr>
          <p:cNvPicPr>
            <a:picLocks noChangeAspect="1"/>
          </p:cNvPicPr>
          <p:nvPr/>
        </p:nvPicPr>
        <p:blipFill rotWithShape="1">
          <a:blip r:embed="rId3"/>
          <a:srcRect l="5000" r="5000"/>
          <a:stretch/>
        </p:blipFill>
        <p:spPr>
          <a:xfrm>
            <a:off x="457200" y="1332103"/>
            <a:ext cx="8229600" cy="4193793"/>
          </a:xfrm>
          <a:prstGeom prst="rect">
            <a:avLst/>
          </a:prstGeom>
        </p:spPr>
      </p:pic>
    </p:spTree>
    <p:extLst>
      <p:ext uri="{BB962C8B-B14F-4D97-AF65-F5344CB8AC3E}">
        <p14:creationId xmlns:p14="http://schemas.microsoft.com/office/powerpoint/2010/main" val="375051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50FEEA4F-8F8F-1D1F-1E87-88F3CB3E443C}"/>
              </a:ext>
            </a:extLst>
          </p:cNvPr>
          <p:cNvPicPr>
            <a:picLocks noChangeAspect="1"/>
          </p:cNvPicPr>
          <p:nvPr/>
        </p:nvPicPr>
        <p:blipFill rotWithShape="1">
          <a:blip r:embed="rId3"/>
          <a:srcRect l="5000" r="5000"/>
          <a:stretch/>
        </p:blipFill>
        <p:spPr>
          <a:xfrm>
            <a:off x="457200" y="1358615"/>
            <a:ext cx="8229600" cy="4140769"/>
          </a:xfrm>
          <a:prstGeom prst="rect">
            <a:avLst/>
          </a:prstGeom>
        </p:spPr>
      </p:pic>
    </p:spTree>
    <p:extLst>
      <p:ext uri="{BB962C8B-B14F-4D97-AF65-F5344CB8AC3E}">
        <p14:creationId xmlns:p14="http://schemas.microsoft.com/office/powerpoint/2010/main" val="226007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4" name="Picture 3">
            <a:extLst>
              <a:ext uri="{FF2B5EF4-FFF2-40B4-BE49-F238E27FC236}">
                <a16:creationId xmlns:a16="http://schemas.microsoft.com/office/drawing/2014/main" id="{C6953A92-21EB-F5C1-3DE0-78347C5BB4E4}"/>
              </a:ext>
            </a:extLst>
          </p:cNvPr>
          <p:cNvPicPr>
            <a:picLocks noChangeAspect="1"/>
          </p:cNvPicPr>
          <p:nvPr/>
        </p:nvPicPr>
        <p:blipFill rotWithShape="1">
          <a:blip r:embed="rId3"/>
          <a:srcRect l="3889" r="5000"/>
          <a:stretch/>
        </p:blipFill>
        <p:spPr>
          <a:xfrm>
            <a:off x="355600" y="1363380"/>
            <a:ext cx="8331200" cy="4131239"/>
          </a:xfrm>
          <a:prstGeom prst="rect">
            <a:avLst/>
          </a:prstGeom>
        </p:spPr>
      </p:pic>
    </p:spTree>
    <p:extLst>
      <p:ext uri="{BB962C8B-B14F-4D97-AF65-F5344CB8AC3E}">
        <p14:creationId xmlns:p14="http://schemas.microsoft.com/office/powerpoint/2010/main" val="3041378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pic>
        <p:nvPicPr>
          <p:cNvPr id="3" name="Picture 2">
            <a:extLst>
              <a:ext uri="{FF2B5EF4-FFF2-40B4-BE49-F238E27FC236}">
                <a16:creationId xmlns:a16="http://schemas.microsoft.com/office/drawing/2014/main" id="{EC38CB04-7693-BC27-5DE5-6245214BCB69}"/>
              </a:ext>
            </a:extLst>
          </p:cNvPr>
          <p:cNvPicPr>
            <a:picLocks noChangeAspect="1"/>
          </p:cNvPicPr>
          <p:nvPr/>
        </p:nvPicPr>
        <p:blipFill rotWithShape="1">
          <a:blip r:embed="rId3"/>
          <a:srcRect l="1666" r="1666"/>
          <a:stretch/>
        </p:blipFill>
        <p:spPr>
          <a:xfrm>
            <a:off x="152400" y="1339555"/>
            <a:ext cx="8839200" cy="4178889"/>
          </a:xfrm>
          <a:prstGeom prst="rect">
            <a:avLst/>
          </a:prstGeom>
        </p:spPr>
      </p:pic>
    </p:spTree>
    <p:extLst>
      <p:ext uri="{BB962C8B-B14F-4D97-AF65-F5344CB8AC3E}">
        <p14:creationId xmlns:p14="http://schemas.microsoft.com/office/powerpoint/2010/main" val="624270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Result and Discussion</a:t>
            </a:r>
            <a:endParaRPr lang="en-US" sz="3200" b="1" baseline="-25000" dirty="0"/>
          </a:p>
        </p:txBody>
      </p:sp>
      <p:sp>
        <p:nvSpPr>
          <p:cNvPr id="4" name="Rectangle 2">
            <a:extLst>
              <a:ext uri="{FF2B5EF4-FFF2-40B4-BE49-F238E27FC236}">
                <a16:creationId xmlns:a16="http://schemas.microsoft.com/office/drawing/2014/main" id="{709A18C8-14CA-1C1C-3582-CB594C37E019}"/>
              </a:ext>
            </a:extLst>
          </p:cNvPr>
          <p:cNvSpPr>
            <a:spLocks noChangeArrowheads="1"/>
          </p:cNvSpPr>
          <p:nvPr/>
        </p:nvSpPr>
        <p:spPr bwMode="auto">
          <a:xfrm>
            <a:off x="5615" y="1224103"/>
            <a:ext cx="891540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panose="020B0604020202020204" pitchFamily="34" charset="0"/>
              </a:rPr>
              <a:t>Integration and Efficiency</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The system successfully integrates sensors and controllers for monitoring and control. </a:t>
            </a:r>
          </a:p>
          <a:p>
            <a:pPr marL="800100"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The Master </a:t>
            </a:r>
            <a:r>
              <a:rPr kumimoji="0" lang="en-US" altLang="en-US" sz="2200" b="0" i="0" u="none" strike="noStrike" cap="none" normalizeH="0" baseline="0" dirty="0" err="1">
                <a:ln>
                  <a:noFill/>
                </a:ln>
                <a:solidFill>
                  <a:schemeClr val="tx1"/>
                </a:solidFill>
                <a:effectLst/>
                <a:latin typeface="Arial" panose="020B0604020202020204" pitchFamily="34" charset="0"/>
              </a:rPr>
              <a:t>NodeM</a:t>
            </a:r>
            <a:r>
              <a:rPr lang="en-US" altLang="en-US" sz="2200" dirty="0" err="1"/>
              <a:t>CU</a:t>
            </a:r>
            <a:r>
              <a:rPr kumimoji="0" lang="en-US" altLang="en-US" sz="2200" b="0" i="0" u="none" strike="noStrike" cap="none" normalizeH="0" baseline="0" dirty="0">
                <a:ln>
                  <a:noFill/>
                </a:ln>
                <a:solidFill>
                  <a:schemeClr val="tx1"/>
                </a:solidFill>
                <a:effectLst/>
                <a:latin typeface="Arial" panose="020B0604020202020204" pitchFamily="34" charset="0"/>
              </a:rPr>
              <a:t> efficiently transmits data to the cloud server via a web-based Control Panel. </a:t>
            </a:r>
          </a:p>
          <a:p>
            <a:pPr marL="800100"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DHT11 Temperature and MQ-3 gas sensors accurately measure temperature, humidity, and gas levels in the cold storage chamber.</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200" dirty="0"/>
          </a:p>
          <a:p>
            <a:pPr marL="457200" marR="0" lvl="1"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latin typeface="Arial" panose="020B0604020202020204" pitchFamily="34" charset="0"/>
              </a:rPr>
              <a:t> </a:t>
            </a:r>
            <a:r>
              <a:rPr kumimoji="0" lang="en-US" altLang="en-US" sz="2200" b="1" i="0" u="none" strike="noStrike" cap="none" normalizeH="0" baseline="0" dirty="0">
                <a:ln>
                  <a:noFill/>
                </a:ln>
                <a:solidFill>
                  <a:schemeClr val="tx1"/>
                </a:solidFill>
                <a:effectLst/>
                <a:latin typeface="Arial" panose="020B0604020202020204" pitchFamily="34" charset="0"/>
              </a:rPr>
              <a:t>Critical Components</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800100"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Relay 1 operates the Air Conditioner, maintaining desired storage conditions. </a:t>
            </a:r>
          </a:p>
          <a:p>
            <a:pPr marL="800100"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Relay 2 on the master ESP controller effectively manages the Ethylene gas cylinder, preventing banana ripening during storage. </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729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788400" cy="5105400"/>
          </a:xfrm>
        </p:spPr>
        <p:txBody>
          <a:bodyPr/>
          <a:lstStyle/>
          <a:p>
            <a:pPr algn="just"/>
            <a:endParaRPr lang="en-US" altLang="en-US" sz="2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Result and Discussion</a:t>
            </a:r>
            <a:endParaRPr lang="en-US" sz="3200" b="1" baseline="-25000" dirty="0"/>
          </a:p>
        </p:txBody>
      </p:sp>
      <p:sp>
        <p:nvSpPr>
          <p:cNvPr id="4" name="Rectangle 2">
            <a:extLst>
              <a:ext uri="{FF2B5EF4-FFF2-40B4-BE49-F238E27FC236}">
                <a16:creationId xmlns:a16="http://schemas.microsoft.com/office/drawing/2014/main" id="{709A18C8-14CA-1C1C-3582-CB594C37E019}"/>
              </a:ext>
            </a:extLst>
          </p:cNvPr>
          <p:cNvSpPr>
            <a:spLocks noChangeArrowheads="1"/>
          </p:cNvSpPr>
          <p:nvPr/>
        </p:nvSpPr>
        <p:spPr bwMode="auto">
          <a:xfrm>
            <a:off x="129139" y="1371600"/>
            <a:ext cx="8915400"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Efficacy and Reliability</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627063"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The IoT system addresses banana storage requirements effectively. </a:t>
            </a:r>
          </a:p>
          <a:p>
            <a:pPr marL="627063"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Seamless communication, cloud integration, and sensor accuracy contribute to a reliable solution. </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200" dirty="0"/>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Versatility and Potential</a:t>
            </a:r>
            <a:r>
              <a:rPr kumimoji="0" lang="en-US" altLang="en-US" sz="2200" b="0" i="0" u="none" strike="noStrike" cap="none" normalizeH="0" baseline="0" dirty="0">
                <a:ln>
                  <a:noFill/>
                </a:ln>
                <a:solidFill>
                  <a:schemeClr val="tx1"/>
                </a:solidFill>
                <a:effectLst/>
                <a:latin typeface="Arial" panose="020B0604020202020204" pitchFamily="34" charset="0"/>
              </a:rPr>
              <a:t>:</a:t>
            </a:r>
          </a:p>
          <a:p>
            <a:pPr marL="569913"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Multiple sensors enhance the system’s capability to maintain optimal storage conditions. </a:t>
            </a:r>
          </a:p>
          <a:p>
            <a:pPr marL="569913"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Successful Ethylene gas control demonstrates practicality and potential for broader food industry applications. </a:t>
            </a:r>
          </a:p>
          <a:p>
            <a:pPr marL="569913" marR="0" lvl="1" indent="-34290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2200" b="0" i="0" u="none" strike="noStrike" cap="none" normalizeH="0" baseline="0" dirty="0">
                <a:ln>
                  <a:noFill/>
                </a:ln>
                <a:solidFill>
                  <a:schemeClr val="tx1"/>
                </a:solidFill>
                <a:effectLst/>
                <a:latin typeface="Arial" panose="020B0604020202020204" pitchFamily="34" charset="0"/>
              </a:rPr>
              <a:t>Future enhancements could explore additional features and scalability.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482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10242" name="Subtitle 2">
            <a:extLst>
              <a:ext uri="{FF2B5EF4-FFF2-40B4-BE49-F238E27FC236}">
                <a16:creationId xmlns:a16="http://schemas.microsoft.com/office/drawing/2014/main" id="{BF9E85B0-488D-647B-8364-7C71E0FE26B8}"/>
              </a:ext>
            </a:extLst>
          </p:cNvPr>
          <p:cNvSpPr>
            <a:spLocks noGrp="1"/>
          </p:cNvSpPr>
          <p:nvPr>
            <p:ph type="subTitle" idx="1"/>
          </p:nvPr>
        </p:nvSpPr>
        <p:spPr>
          <a:xfrm>
            <a:off x="355600" y="1219200"/>
            <a:ext cx="84836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Conclusion</a:t>
            </a:r>
            <a:endParaRPr lang="en-US" sz="3200" b="1" baseline="-25000" dirty="0"/>
          </a:p>
        </p:txBody>
      </p:sp>
      <p:sp>
        <p:nvSpPr>
          <p:cNvPr id="4" name="Rectangle 2">
            <a:extLst>
              <a:ext uri="{FF2B5EF4-FFF2-40B4-BE49-F238E27FC236}">
                <a16:creationId xmlns:a16="http://schemas.microsoft.com/office/drawing/2014/main" id="{709A18C8-14CA-1C1C-3582-CB594C37E019}"/>
              </a:ext>
            </a:extLst>
          </p:cNvPr>
          <p:cNvSpPr>
            <a:spLocks noChangeArrowheads="1"/>
          </p:cNvSpPr>
          <p:nvPr/>
        </p:nvSpPr>
        <p:spPr bwMode="auto">
          <a:xfrm>
            <a:off x="76200" y="1219200"/>
            <a:ext cx="89154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0" i="0" dirty="0">
                <a:solidFill>
                  <a:srgbClr val="111111"/>
                </a:solidFill>
                <a:effectLst/>
                <a:latin typeface="-apple-system"/>
              </a:rPr>
              <a:t>In conclusion, the developed IoT based manual and automated monitoring and controlling for cold storage system has proven to be a robust and effective solution for banana storage, specifically designed to prevent ripening. The integration of Master </a:t>
            </a:r>
            <a:r>
              <a:rPr lang="en-US" sz="2000" b="0" i="0" dirty="0" err="1">
                <a:solidFill>
                  <a:srgbClr val="111111"/>
                </a:solidFill>
                <a:effectLst/>
                <a:latin typeface="-apple-system"/>
              </a:rPr>
              <a:t>NodeMCU</a:t>
            </a:r>
            <a:r>
              <a:rPr lang="en-US" sz="2000" b="0" i="0" dirty="0">
                <a:solidFill>
                  <a:srgbClr val="111111"/>
                </a:solidFill>
                <a:effectLst/>
                <a:latin typeface="-apple-system"/>
              </a:rPr>
              <a:t>, Slave controller, sensors, and relays ensures accurate monitoring and control of critical environmental parameters such as temperature, humidity, and gas levels. The successful operation of the Air Conditioner and Ethylene gas cylinder demonstrates the system's ability to maintain optimal storage conditions and prevent premature ripening of bananas.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b="0" i="0" dirty="0">
              <a:solidFill>
                <a:srgbClr val="111111"/>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000" b="0" i="0" dirty="0">
                <a:solidFill>
                  <a:srgbClr val="111111"/>
                </a:solidFill>
                <a:effectLst/>
                <a:latin typeface="-apple-system"/>
              </a:rPr>
              <a:t>The user-friendly web-based Control Panel and LCD display enhance accessibility and provide a convenient interface for users to monitor and manage the storage environment. Overall, the system fulfills its intended purpose of extending the shelf life of bananas by creating an ideal storage atmosphere.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3512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20256" y="-27008"/>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Price Comparison</a:t>
            </a:r>
            <a:endParaRPr lang="en-US" sz="3200" b="1" baseline="-25000" dirty="0"/>
          </a:p>
        </p:txBody>
      </p:sp>
      <p:graphicFrame>
        <p:nvGraphicFramePr>
          <p:cNvPr id="3" name="Table 2">
            <a:extLst>
              <a:ext uri="{FF2B5EF4-FFF2-40B4-BE49-F238E27FC236}">
                <a16:creationId xmlns:a16="http://schemas.microsoft.com/office/drawing/2014/main" id="{2FC3D70F-1176-587D-D521-91B657B1DC0D}"/>
              </a:ext>
            </a:extLst>
          </p:cNvPr>
          <p:cNvGraphicFramePr>
            <a:graphicFrameLocks noGrp="1"/>
          </p:cNvGraphicFramePr>
          <p:nvPr>
            <p:extLst>
              <p:ext uri="{D42A27DB-BD31-4B8C-83A1-F6EECF244321}">
                <p14:modId xmlns:p14="http://schemas.microsoft.com/office/powerpoint/2010/main" val="1367638083"/>
              </p:ext>
            </p:extLst>
          </p:nvPr>
        </p:nvGraphicFramePr>
        <p:xfrm>
          <a:off x="762000" y="1371600"/>
          <a:ext cx="6705600" cy="222504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1803964534"/>
                    </a:ext>
                  </a:extLst>
                </a:gridCol>
                <a:gridCol w="2057400">
                  <a:extLst>
                    <a:ext uri="{9D8B030D-6E8A-4147-A177-3AD203B41FA5}">
                      <a16:colId xmlns:a16="http://schemas.microsoft.com/office/drawing/2014/main" val="1591223860"/>
                    </a:ext>
                  </a:extLst>
                </a:gridCol>
                <a:gridCol w="2057400">
                  <a:extLst>
                    <a:ext uri="{9D8B030D-6E8A-4147-A177-3AD203B41FA5}">
                      <a16:colId xmlns:a16="http://schemas.microsoft.com/office/drawing/2014/main" val="3891769649"/>
                    </a:ext>
                  </a:extLst>
                </a:gridCol>
              </a:tblGrid>
              <a:tr h="370840">
                <a:tc>
                  <a:txBody>
                    <a:bodyPr/>
                    <a:lstStyle/>
                    <a:p>
                      <a:pPr algn="ctr"/>
                      <a:endParaRPr lang="en-IN" dirty="0"/>
                    </a:p>
                  </a:txBody>
                  <a:tcPr/>
                </a:tc>
                <a:tc>
                  <a:txBody>
                    <a:bodyPr/>
                    <a:lstStyle/>
                    <a:p>
                      <a:pPr algn="ctr"/>
                      <a:r>
                        <a:rPr lang="en-US" dirty="0"/>
                        <a:t>Traditional CSR</a:t>
                      </a:r>
                      <a:endParaRPr lang="en-IN" dirty="0"/>
                    </a:p>
                  </a:txBody>
                  <a:tcPr/>
                </a:tc>
                <a:tc>
                  <a:txBody>
                    <a:bodyPr/>
                    <a:lstStyle/>
                    <a:p>
                      <a:pPr algn="ctr"/>
                      <a:r>
                        <a:rPr lang="en-US" dirty="0"/>
                        <a:t>IOT-based CSR</a:t>
                      </a:r>
                      <a:endParaRPr lang="en-IN" dirty="0"/>
                    </a:p>
                  </a:txBody>
                  <a:tcPr/>
                </a:tc>
                <a:extLst>
                  <a:ext uri="{0D108BD9-81ED-4DB2-BD59-A6C34878D82A}">
                    <a16:rowId xmlns:a16="http://schemas.microsoft.com/office/drawing/2014/main" val="1938852525"/>
                  </a:ext>
                </a:extLst>
              </a:tr>
              <a:tr h="370840">
                <a:tc>
                  <a:txBody>
                    <a:bodyPr/>
                    <a:lstStyle/>
                    <a:p>
                      <a:r>
                        <a:rPr lang="en-US" dirty="0"/>
                        <a:t>Equipment cost</a:t>
                      </a:r>
                      <a:endParaRPr lang="en-IN" dirty="0"/>
                    </a:p>
                  </a:txBody>
                  <a:tcPr/>
                </a:tc>
                <a:tc>
                  <a:txBody>
                    <a:bodyPr/>
                    <a:lstStyle/>
                    <a:p>
                      <a:pPr algn="ctr"/>
                      <a:r>
                        <a:rPr lang="en-IN" sz="1800" b="0" i="0" kern="1200" dirty="0">
                          <a:solidFill>
                            <a:schemeClr val="dk1"/>
                          </a:solidFill>
                          <a:effectLst/>
                          <a:latin typeface="+mn-lt"/>
                          <a:ea typeface="+mn-ea"/>
                          <a:cs typeface="+mn-cs"/>
                        </a:rPr>
                        <a:t> ₹4</a:t>
                      </a:r>
                      <a:r>
                        <a:rPr lang="en-US" dirty="0"/>
                        <a:t>5,000</a:t>
                      </a:r>
                      <a:endParaRPr lang="en-IN" dirty="0"/>
                    </a:p>
                  </a:txBody>
                  <a:tcPr/>
                </a:tc>
                <a:tc>
                  <a:txBody>
                    <a:bodyPr/>
                    <a:lstStyle/>
                    <a:p>
                      <a:pPr algn="ctr"/>
                      <a:r>
                        <a:rPr lang="en-US" dirty="0"/>
                        <a:t>₹50,000</a:t>
                      </a:r>
                      <a:endParaRPr lang="en-IN" dirty="0"/>
                    </a:p>
                  </a:txBody>
                  <a:tcPr/>
                </a:tc>
                <a:extLst>
                  <a:ext uri="{0D108BD9-81ED-4DB2-BD59-A6C34878D82A}">
                    <a16:rowId xmlns:a16="http://schemas.microsoft.com/office/drawing/2014/main" val="547815769"/>
                  </a:ext>
                </a:extLst>
              </a:tr>
              <a:tr h="370840">
                <a:tc>
                  <a:txBody>
                    <a:bodyPr/>
                    <a:lstStyle/>
                    <a:p>
                      <a:r>
                        <a:rPr lang="en-US" dirty="0"/>
                        <a:t>Cloud Deployment</a:t>
                      </a:r>
                      <a:endParaRPr lang="en-IN" dirty="0"/>
                    </a:p>
                  </a:txBody>
                  <a:tcPr/>
                </a:tc>
                <a:tc>
                  <a:txBody>
                    <a:bodyPr/>
                    <a:lstStyle/>
                    <a:p>
                      <a:pPr algn="ctr"/>
                      <a:r>
                        <a:rPr lang="en-US" dirty="0"/>
                        <a:t>NA</a:t>
                      </a:r>
                      <a:endParaRPr lang="en-IN" dirty="0"/>
                    </a:p>
                  </a:txBody>
                  <a:tcPr/>
                </a:tc>
                <a:tc>
                  <a:txBody>
                    <a:bodyPr/>
                    <a:lstStyle/>
                    <a:p>
                      <a:pPr algn="ctr"/>
                      <a:r>
                        <a:rPr lang="en-US" dirty="0"/>
                        <a:t>₹20,000</a:t>
                      </a:r>
                      <a:endParaRPr lang="en-IN" dirty="0"/>
                    </a:p>
                  </a:txBody>
                  <a:tcPr/>
                </a:tc>
                <a:extLst>
                  <a:ext uri="{0D108BD9-81ED-4DB2-BD59-A6C34878D82A}">
                    <a16:rowId xmlns:a16="http://schemas.microsoft.com/office/drawing/2014/main" val="3780776611"/>
                  </a:ext>
                </a:extLst>
              </a:tr>
              <a:tr h="370840">
                <a:tc>
                  <a:txBody>
                    <a:bodyPr/>
                    <a:lstStyle/>
                    <a:p>
                      <a:r>
                        <a:rPr lang="en-US" dirty="0"/>
                        <a:t>Installation</a:t>
                      </a:r>
                      <a:endParaRPr lang="en-IN" dirty="0"/>
                    </a:p>
                  </a:txBody>
                  <a:tcPr/>
                </a:tc>
                <a:tc>
                  <a:txBody>
                    <a:bodyPr/>
                    <a:lstStyle/>
                    <a:p>
                      <a:pPr algn="ctr"/>
                      <a:r>
                        <a:rPr lang="en-US" dirty="0"/>
                        <a:t>₹5,000</a:t>
                      </a:r>
                      <a:endParaRPr lang="en-IN" dirty="0"/>
                    </a:p>
                  </a:txBody>
                  <a:tcPr/>
                </a:tc>
                <a:tc>
                  <a:txBody>
                    <a:bodyPr/>
                    <a:lstStyle/>
                    <a:p>
                      <a:pPr algn="ctr"/>
                      <a:r>
                        <a:rPr lang="en-US" dirty="0"/>
                        <a:t>₹10,000</a:t>
                      </a:r>
                      <a:endParaRPr lang="en-IN" dirty="0"/>
                    </a:p>
                  </a:txBody>
                  <a:tcPr/>
                </a:tc>
                <a:extLst>
                  <a:ext uri="{0D108BD9-81ED-4DB2-BD59-A6C34878D82A}">
                    <a16:rowId xmlns:a16="http://schemas.microsoft.com/office/drawing/2014/main" val="40095924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Maintenance</a:t>
                      </a:r>
                      <a:endParaRPr lang="en-IN" dirty="0"/>
                    </a:p>
                  </a:txBody>
                  <a:tcPr/>
                </a:tc>
                <a:tc>
                  <a:txBody>
                    <a:bodyPr/>
                    <a:lstStyle/>
                    <a:p>
                      <a:pPr algn="ctr"/>
                      <a:r>
                        <a:rPr lang="en-US" dirty="0"/>
                        <a:t>₹20,000</a:t>
                      </a:r>
                      <a:endParaRPr lang="en-IN" dirty="0"/>
                    </a:p>
                  </a:txBody>
                  <a:tcPr/>
                </a:tc>
                <a:tc>
                  <a:txBody>
                    <a:bodyPr/>
                    <a:lstStyle/>
                    <a:p>
                      <a:pPr algn="ctr"/>
                      <a:r>
                        <a:rPr lang="en-US" dirty="0"/>
                        <a:t>NA</a:t>
                      </a:r>
                      <a:endParaRPr lang="en-IN" dirty="0"/>
                    </a:p>
                  </a:txBody>
                  <a:tcPr/>
                </a:tc>
                <a:extLst>
                  <a:ext uri="{0D108BD9-81ED-4DB2-BD59-A6C34878D82A}">
                    <a16:rowId xmlns:a16="http://schemas.microsoft.com/office/drawing/2014/main" val="3505920583"/>
                  </a:ext>
                </a:extLst>
              </a:tr>
              <a:tr h="370840">
                <a:tc>
                  <a:txBody>
                    <a:bodyPr/>
                    <a:lstStyle/>
                    <a:p>
                      <a:r>
                        <a:rPr lang="en-US" b="1" dirty="0"/>
                        <a:t>Total</a:t>
                      </a:r>
                    </a:p>
                  </a:txBody>
                  <a:tcPr>
                    <a:solidFill>
                      <a:schemeClr val="accent1">
                        <a:tint val="40000"/>
                      </a:schemeClr>
                    </a:solidFill>
                  </a:tcPr>
                </a:tc>
                <a:tc>
                  <a:txBody>
                    <a:bodyPr/>
                    <a:lstStyle/>
                    <a:p>
                      <a:pPr algn="ctr"/>
                      <a:r>
                        <a:rPr lang="en-US" dirty="0"/>
                        <a:t>₹</a:t>
                      </a:r>
                      <a:r>
                        <a:rPr lang="en-US" b="1" dirty="0"/>
                        <a:t>70,000</a:t>
                      </a:r>
                      <a:endParaRPr lang="en-IN" b="1" dirty="0"/>
                    </a:p>
                  </a:txBody>
                  <a:tcPr/>
                </a:tc>
                <a:tc>
                  <a:txBody>
                    <a:bodyPr/>
                    <a:lstStyle/>
                    <a:p>
                      <a:pPr algn="ctr"/>
                      <a:r>
                        <a:rPr lang="en-US" dirty="0"/>
                        <a:t>₹</a:t>
                      </a:r>
                      <a:r>
                        <a:rPr lang="en-US" b="1" dirty="0"/>
                        <a:t>80,000</a:t>
                      </a:r>
                      <a:endParaRPr lang="en-IN" b="1" dirty="0"/>
                    </a:p>
                  </a:txBody>
                  <a:tcPr/>
                </a:tc>
                <a:extLst>
                  <a:ext uri="{0D108BD9-81ED-4DB2-BD59-A6C34878D82A}">
                    <a16:rowId xmlns:a16="http://schemas.microsoft.com/office/drawing/2014/main" val="2679131020"/>
                  </a:ext>
                </a:extLst>
              </a:tr>
            </a:tbl>
          </a:graphicData>
        </a:graphic>
      </p:graphicFrame>
    </p:spTree>
    <p:extLst>
      <p:ext uri="{BB962C8B-B14F-4D97-AF65-F5344CB8AC3E}">
        <p14:creationId xmlns:p14="http://schemas.microsoft.com/office/powerpoint/2010/main" val="1771690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6953-060D-52F1-BADC-743F6076D9F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25BF617-63EA-801B-1161-9471766977D3}"/>
              </a:ext>
            </a:extLst>
          </p:cNvPr>
          <p:cNvSpPr>
            <a:spLocks noGrp="1"/>
          </p:cNvSpPr>
          <p:nvPr>
            <p:ph type="ctrTitle"/>
          </p:nvPr>
        </p:nvSpPr>
        <p:spPr>
          <a:xfrm>
            <a:off x="20256" y="-27008"/>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Patentability</a:t>
            </a:r>
            <a:endParaRPr lang="en-US" sz="3200" b="1" baseline="-25000" dirty="0"/>
          </a:p>
        </p:txBody>
      </p:sp>
      <p:sp>
        <p:nvSpPr>
          <p:cNvPr id="4" name="Rectangle 2">
            <a:extLst>
              <a:ext uri="{FF2B5EF4-FFF2-40B4-BE49-F238E27FC236}">
                <a16:creationId xmlns:a16="http://schemas.microsoft.com/office/drawing/2014/main" id="{709A18C8-14CA-1C1C-3582-CB594C37E019}"/>
              </a:ext>
            </a:extLst>
          </p:cNvPr>
          <p:cNvSpPr>
            <a:spLocks noChangeArrowheads="1"/>
          </p:cNvSpPr>
          <p:nvPr/>
        </p:nvSpPr>
        <p:spPr bwMode="auto">
          <a:xfrm>
            <a:off x="114300" y="852101"/>
            <a:ext cx="8915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1800" b="1" i="0" u="none" strike="noStrike" cap="none" normalizeH="0" baseline="0" dirty="0">
                <a:ln>
                  <a:noFill/>
                </a:ln>
                <a:solidFill>
                  <a:schemeClr val="tx1"/>
                </a:solidFill>
                <a:effectLst/>
                <a:latin typeface="Arial" panose="020B0604020202020204" pitchFamily="34" charset="0"/>
              </a:rPr>
              <a:t>Related Patent:</a:t>
            </a:r>
          </a:p>
          <a:p>
            <a:pPr algn="ctr"/>
            <a:r>
              <a:rPr kumimoji="0" lang="en-US" altLang="en-US" sz="1600" b="1" i="0" u="none" strike="noStrike" cap="none" normalizeH="0" baseline="0" dirty="0">
                <a:ln>
                  <a:noFill/>
                </a:ln>
                <a:solidFill>
                  <a:schemeClr val="tx1"/>
                </a:solidFill>
                <a:effectLst/>
                <a:latin typeface="Arial" panose="020B0604020202020204" pitchFamily="34" charset="0"/>
              </a:rPr>
              <a:t>Title</a:t>
            </a:r>
            <a:r>
              <a:rPr kumimoji="0" lang="en-US" altLang="en-US" sz="1800" b="1" i="0" u="none" strike="noStrike" cap="none" normalizeH="0" baseline="0" dirty="0">
                <a:ln>
                  <a:noFill/>
                </a:ln>
                <a:solidFill>
                  <a:schemeClr val="tx1"/>
                </a:solidFill>
                <a:effectLst/>
                <a:latin typeface="Arial" panose="020B0604020202020204" pitchFamily="34" charset="0"/>
              </a:rPr>
              <a:t>: </a:t>
            </a:r>
            <a:r>
              <a:rPr lang="en-US" sz="1600" b="1" i="0" dirty="0">
                <a:solidFill>
                  <a:srgbClr val="000000"/>
                </a:solidFill>
                <a:effectLst/>
                <a:latin typeface="Arial" panose="020B0604020202020204" pitchFamily="34" charset="0"/>
              </a:rPr>
              <a:t>Design of a Smart IoT-Based Control System for Remotely Managing Cold Storage Facilities</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Subtitle 1">
            <a:extLst>
              <a:ext uri="{FF2B5EF4-FFF2-40B4-BE49-F238E27FC236}">
                <a16:creationId xmlns:a16="http://schemas.microsoft.com/office/drawing/2014/main" id="{22D3E964-7677-DC20-663B-8C68A39F4493}"/>
              </a:ext>
            </a:extLst>
          </p:cNvPr>
          <p:cNvSpPr>
            <a:spLocks noGrp="1"/>
          </p:cNvSpPr>
          <p:nvPr>
            <p:ph type="subTitle" idx="1"/>
          </p:nvPr>
        </p:nvSpPr>
        <p:spPr>
          <a:xfrm>
            <a:off x="228600" y="1766501"/>
            <a:ext cx="8458200" cy="1752600"/>
          </a:xfrm>
        </p:spPr>
        <p:txBody>
          <a:bodyPr/>
          <a:lstStyle/>
          <a:p>
            <a:pPr algn="l"/>
            <a:r>
              <a:rPr lang="en-US" sz="1800" b="1" dirty="0">
                <a:solidFill>
                  <a:schemeClr val="tx1"/>
                </a:solidFill>
                <a:latin typeface="Arial" panose="020B0604020202020204" pitchFamily="34" charset="0"/>
              </a:rPr>
              <a:t>Features: </a:t>
            </a:r>
          </a:p>
          <a:p>
            <a:pPr marL="171450" indent="-171450" algn="l">
              <a:buFont typeface="Arial" panose="020B0604020202020204" pitchFamily="34" charset="0"/>
              <a:buChar char="•"/>
            </a:pPr>
            <a:r>
              <a:rPr lang="en-IN" sz="1600" b="1" i="0" dirty="0">
                <a:solidFill>
                  <a:srgbClr val="0D0D0D"/>
                </a:solidFill>
                <a:effectLst/>
                <a:latin typeface="Söhne"/>
              </a:rPr>
              <a:t>Remote Monitoring and Control</a:t>
            </a:r>
          </a:p>
          <a:p>
            <a:pPr marL="171450" indent="-171450" algn="l">
              <a:buFont typeface="Arial" panose="020B0604020202020204" pitchFamily="34" charset="0"/>
              <a:buChar char="•"/>
            </a:pPr>
            <a:r>
              <a:rPr lang="en-IN" sz="1600" b="1" dirty="0">
                <a:solidFill>
                  <a:srgbClr val="0D0D0D"/>
                </a:solidFill>
                <a:latin typeface="Söhne"/>
              </a:rPr>
              <a:t>Cold storage environment monitoring through sensors</a:t>
            </a:r>
          </a:p>
          <a:p>
            <a:pPr marL="171450" indent="-171450" algn="l">
              <a:buFont typeface="Arial" panose="020B0604020202020204" pitchFamily="34" charset="0"/>
              <a:buChar char="•"/>
            </a:pPr>
            <a:r>
              <a:rPr lang="en-IN" sz="1600" b="1" dirty="0">
                <a:solidFill>
                  <a:srgbClr val="0D0D0D"/>
                </a:solidFill>
                <a:latin typeface="Söhne"/>
              </a:rPr>
              <a:t>Microcontroller-based Control</a:t>
            </a:r>
          </a:p>
          <a:p>
            <a:pPr marL="171450" indent="-171450" algn="l">
              <a:buFont typeface="Arial" panose="020B0604020202020204" pitchFamily="34" charset="0"/>
              <a:buChar char="•"/>
            </a:pPr>
            <a:r>
              <a:rPr lang="en-IN" sz="1600" b="1" dirty="0">
                <a:solidFill>
                  <a:srgbClr val="0D0D0D"/>
                </a:solidFill>
                <a:latin typeface="Söhne"/>
              </a:rPr>
              <a:t>Energy Efficiency</a:t>
            </a:r>
          </a:p>
          <a:p>
            <a:pPr marL="171450" indent="-171450" algn="l">
              <a:buFont typeface="Arial" panose="020B0604020202020204" pitchFamily="34" charset="0"/>
              <a:buChar char="•"/>
            </a:pPr>
            <a:r>
              <a:rPr lang="en-IN" sz="1600" b="1" dirty="0">
                <a:solidFill>
                  <a:srgbClr val="0D0D0D"/>
                </a:solidFill>
                <a:latin typeface="Söhne"/>
              </a:rPr>
              <a:t>Customization and Scalability</a:t>
            </a:r>
          </a:p>
          <a:p>
            <a:pPr marL="171450" indent="-171450" algn="l">
              <a:buFont typeface="Arial" panose="020B0604020202020204" pitchFamily="34" charset="0"/>
              <a:buChar char="•"/>
            </a:pPr>
            <a:endParaRPr lang="en-IN" sz="1600" b="1" dirty="0">
              <a:solidFill>
                <a:srgbClr val="0D0D0D"/>
              </a:solidFill>
              <a:latin typeface="Söhne"/>
            </a:endParaRPr>
          </a:p>
        </p:txBody>
      </p:sp>
      <p:sp>
        <p:nvSpPr>
          <p:cNvPr id="3" name="TextBox 2">
            <a:extLst>
              <a:ext uri="{FF2B5EF4-FFF2-40B4-BE49-F238E27FC236}">
                <a16:creationId xmlns:a16="http://schemas.microsoft.com/office/drawing/2014/main" id="{96E904E3-9675-2D2E-945D-31A175C2DD54}"/>
              </a:ext>
            </a:extLst>
          </p:cNvPr>
          <p:cNvSpPr txBox="1"/>
          <p:nvPr/>
        </p:nvSpPr>
        <p:spPr>
          <a:xfrm>
            <a:off x="95250" y="3733800"/>
            <a:ext cx="8953500" cy="1231106"/>
          </a:xfrm>
          <a:prstGeom prst="rect">
            <a:avLst/>
          </a:prstGeom>
          <a:noFill/>
        </p:spPr>
        <p:txBody>
          <a:bodyPr wrap="square" rtlCol="0">
            <a:spAutoFit/>
          </a:bodyPr>
          <a:lstStyle/>
          <a:p>
            <a:pPr algn="l">
              <a:spcBef>
                <a:spcPct val="0"/>
              </a:spcBef>
            </a:pPr>
            <a:r>
              <a:rPr lang="en-IN" sz="1800" b="1" dirty="0">
                <a:solidFill>
                  <a:schemeClr val="tx1"/>
                </a:solidFill>
                <a:latin typeface="Arial" panose="020B0604020202020204" pitchFamily="34" charset="0"/>
              </a:rPr>
              <a:t>G-17 Project:</a:t>
            </a:r>
          </a:p>
          <a:p>
            <a:pPr algn="ctr" eaLnBrk="1" fontAlgn="auto" hangingPunct="1">
              <a:spcAft>
                <a:spcPts val="0"/>
              </a:spcAft>
              <a:defRPr/>
            </a:pPr>
            <a:r>
              <a:rPr kumimoji="0" lang="en-US" altLang="en-US" sz="1800" b="1" i="0" u="none" strike="noStrike" cap="none" normalizeH="0" baseline="0" dirty="0">
                <a:ln>
                  <a:noFill/>
                </a:ln>
                <a:solidFill>
                  <a:schemeClr val="tx1"/>
                </a:solidFill>
                <a:effectLst/>
                <a:latin typeface="Arial" panose="020B0604020202020204" pitchFamily="34" charset="0"/>
              </a:rPr>
              <a:t>Title</a:t>
            </a:r>
            <a:r>
              <a:rPr kumimoji="0" lang="en-US" altLang="en-US" sz="2000" b="1" i="0" u="none" strike="noStrike" cap="none" normalizeH="0" baseline="0" dirty="0">
                <a:ln>
                  <a:noFill/>
                </a:ln>
                <a:solidFill>
                  <a:schemeClr val="tx1"/>
                </a:solidFill>
                <a:effectLst/>
                <a:latin typeface="Arial" panose="020B0604020202020204" pitchFamily="34" charset="0"/>
              </a:rPr>
              <a:t>: </a:t>
            </a:r>
            <a:r>
              <a:rPr lang="en-US" b="1" dirty="0">
                <a:solidFill>
                  <a:schemeClr val="tx1"/>
                </a:solidFill>
              </a:rPr>
              <a:t>IOT based manual and automated monitoring and controlling for cold storage system</a:t>
            </a:r>
          </a:p>
          <a:p>
            <a:pPr algn="l">
              <a:spcBef>
                <a:spcPct val="0"/>
              </a:spcBef>
            </a:pPr>
            <a:endParaRPr lang="en-IN" sz="1800" b="1" dirty="0">
              <a:solidFill>
                <a:schemeClr val="tx1"/>
              </a:solidFill>
              <a:latin typeface="Arial" panose="020B0604020202020204" pitchFamily="34" charset="0"/>
            </a:endParaRPr>
          </a:p>
        </p:txBody>
      </p:sp>
      <p:sp>
        <p:nvSpPr>
          <p:cNvPr id="5" name="Subtitle 1">
            <a:extLst>
              <a:ext uri="{FF2B5EF4-FFF2-40B4-BE49-F238E27FC236}">
                <a16:creationId xmlns:a16="http://schemas.microsoft.com/office/drawing/2014/main" id="{940EAB18-E9C7-F1ED-6ACD-CD0DFAFD1CDF}"/>
              </a:ext>
            </a:extLst>
          </p:cNvPr>
          <p:cNvSpPr txBox="1">
            <a:spLocks/>
          </p:cNvSpPr>
          <p:nvPr/>
        </p:nvSpPr>
        <p:spPr bwMode="auto">
          <a:xfrm>
            <a:off x="222813" y="4612909"/>
            <a:ext cx="8458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b="1" dirty="0">
                <a:solidFill>
                  <a:schemeClr val="tx1"/>
                </a:solidFill>
                <a:latin typeface="Arial" panose="020B0604020202020204" pitchFamily="34" charset="0"/>
              </a:rPr>
              <a:t>Additional Features: </a:t>
            </a:r>
          </a:p>
          <a:p>
            <a:pPr marL="171450" indent="-171450" algn="l">
              <a:buFont typeface="Arial" panose="020B0604020202020204" pitchFamily="34" charset="0"/>
              <a:buChar char="•"/>
            </a:pPr>
            <a:r>
              <a:rPr lang="en-IN" sz="1600" b="1" dirty="0">
                <a:solidFill>
                  <a:srgbClr val="0D0D0D"/>
                </a:solidFill>
                <a:latin typeface="Söhne"/>
              </a:rPr>
              <a:t>Alert System</a:t>
            </a:r>
          </a:p>
          <a:p>
            <a:pPr marL="171450" indent="-171450" algn="l">
              <a:buFont typeface="Arial" panose="020B0604020202020204" pitchFamily="34" charset="0"/>
              <a:buChar char="•"/>
            </a:pPr>
            <a:r>
              <a:rPr lang="en-IN" sz="1600" b="1" dirty="0">
                <a:solidFill>
                  <a:srgbClr val="0D0D0D"/>
                </a:solidFill>
                <a:latin typeface="Söhne"/>
              </a:rPr>
              <a:t>Automated Control If System Is Ieft idle</a:t>
            </a:r>
          </a:p>
          <a:p>
            <a:pPr marL="171450" indent="-171450" algn="l">
              <a:buFont typeface="Arial" panose="020B0604020202020204" pitchFamily="34" charset="0"/>
              <a:buChar char="•"/>
            </a:pPr>
            <a:r>
              <a:rPr lang="en-IN" sz="1600" b="1" dirty="0">
                <a:solidFill>
                  <a:srgbClr val="0D0D0D"/>
                </a:solidFill>
                <a:latin typeface="Söhne"/>
              </a:rPr>
              <a:t>Integration with IoT Platforms</a:t>
            </a:r>
          </a:p>
          <a:p>
            <a:pPr marL="171450" indent="-171450" algn="l">
              <a:buFont typeface="Arial" panose="020B0604020202020204" pitchFamily="34" charset="0"/>
              <a:buChar char="•"/>
            </a:pPr>
            <a:endParaRPr lang="en-IN" sz="1600" b="1" dirty="0">
              <a:solidFill>
                <a:srgbClr val="0D0D0D"/>
              </a:solidFill>
              <a:latin typeface="Söhne"/>
            </a:endParaRPr>
          </a:p>
        </p:txBody>
      </p:sp>
    </p:spTree>
    <p:extLst>
      <p:ext uri="{BB962C8B-B14F-4D97-AF65-F5344CB8AC3E}">
        <p14:creationId xmlns:p14="http://schemas.microsoft.com/office/powerpoint/2010/main" val="90824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a:extLst>
              <a:ext uri="{FF2B5EF4-FFF2-40B4-BE49-F238E27FC236}">
                <a16:creationId xmlns:a16="http://schemas.microsoft.com/office/drawing/2014/main" id="{34F6AA16-0EF5-00E8-D7B4-A89976963F13}"/>
              </a:ext>
            </a:extLst>
          </p:cNvPr>
          <p:cNvSpPr>
            <a:spLocks noGrp="1"/>
          </p:cNvSpPr>
          <p:nvPr>
            <p:ph type="subTitle" idx="1"/>
          </p:nvPr>
        </p:nvSpPr>
        <p:spPr>
          <a:xfrm>
            <a:off x="177800" y="1143000"/>
            <a:ext cx="8763000" cy="5410200"/>
          </a:xfrm>
        </p:spPr>
        <p:txBody>
          <a:bodyPr/>
          <a:lstStyle/>
          <a:p>
            <a:pPr marL="342900" indent="-342900" algn="just" eaLnBrk="1" hangingPunct="1">
              <a:buFont typeface="Calibri" panose="020F0502020204030204" pitchFamily="34" charset="0"/>
              <a:buAutoNum type="arabicParenR"/>
            </a:pPr>
            <a:r>
              <a:rPr lang="en-US" sz="2100" dirty="0" err="1">
                <a:solidFill>
                  <a:schemeClr val="tx1"/>
                </a:solidFill>
              </a:rPr>
              <a:t>Maged</a:t>
            </a:r>
            <a:r>
              <a:rPr lang="en-US" sz="2100" dirty="0">
                <a:solidFill>
                  <a:schemeClr val="tx1"/>
                </a:solidFill>
              </a:rPr>
              <a:t> Mohammed, Khaled Riad, Nashi </a:t>
            </a:r>
            <a:r>
              <a:rPr lang="en-US" sz="2100" dirty="0" err="1">
                <a:solidFill>
                  <a:schemeClr val="tx1"/>
                </a:solidFill>
              </a:rPr>
              <a:t>Alqahtani</a:t>
            </a:r>
            <a:r>
              <a:rPr lang="en-US" sz="2100" dirty="0">
                <a:solidFill>
                  <a:schemeClr val="tx1"/>
                </a:solidFill>
              </a:rPr>
              <a:t>, “Design of a Smart IoT-Based Control System for Remotely Managing Cold Storage Facilities”. Sensors 2022, 22(13), 4680 (2022). </a:t>
            </a:r>
            <a:endParaRPr lang="en-IN" sz="2100" dirty="0">
              <a:solidFill>
                <a:schemeClr val="tx1"/>
              </a:solidFill>
            </a:endParaRPr>
          </a:p>
          <a:p>
            <a:pPr marL="342900" indent="-342900" algn="just" eaLnBrk="1" hangingPunct="1">
              <a:buFont typeface="Calibri" panose="020F0502020204030204" pitchFamily="34" charset="0"/>
              <a:buAutoNum type="arabicParenR"/>
            </a:pPr>
            <a:r>
              <a:rPr lang="en-US" sz="2100" dirty="0">
                <a:solidFill>
                  <a:schemeClr val="tx1"/>
                </a:solidFill>
              </a:rPr>
              <a:t>Yanlin T, </a:t>
            </a:r>
            <a:r>
              <a:rPr lang="en-US" sz="2100" dirty="0" err="1">
                <a:solidFill>
                  <a:schemeClr val="tx1"/>
                </a:solidFill>
              </a:rPr>
              <a:t>Zuoxin</a:t>
            </a:r>
            <a:r>
              <a:rPr lang="en-US" sz="2100" dirty="0">
                <a:solidFill>
                  <a:schemeClr val="tx1"/>
                </a:solidFill>
              </a:rPr>
              <a:t> Hu, </a:t>
            </a:r>
            <a:r>
              <a:rPr lang="en-US" sz="2100" dirty="0" err="1">
                <a:solidFill>
                  <a:schemeClr val="tx1"/>
                </a:solidFill>
              </a:rPr>
              <a:t>Tianyu</a:t>
            </a:r>
            <a:r>
              <a:rPr lang="en-US" sz="2100" dirty="0">
                <a:solidFill>
                  <a:schemeClr val="tx1"/>
                </a:solidFill>
              </a:rPr>
              <a:t> T, Xin Gao, “Effect of goods stacking mode on temperature field of cold storage”. Proceedings of EEEP 2020 IOP Conference Series: Earth and Environmental Science. Volume 675(1): 012052, 5th ICEEEP, IOP Publishing. Orlando, FL (2021). </a:t>
            </a:r>
            <a:endParaRPr lang="en-IN" sz="2100" dirty="0">
              <a:solidFill>
                <a:schemeClr val="tx1"/>
              </a:solidFill>
            </a:endParaRPr>
          </a:p>
          <a:p>
            <a:pPr marL="342900" indent="-342900" algn="just" eaLnBrk="1" hangingPunct="1">
              <a:buFont typeface="Calibri" panose="020F0502020204030204" pitchFamily="34" charset="0"/>
              <a:buAutoNum type="arabicParenR"/>
            </a:pPr>
            <a:r>
              <a:rPr lang="en-US" sz="2100" dirty="0">
                <a:solidFill>
                  <a:schemeClr val="tx1"/>
                </a:solidFill>
              </a:rPr>
              <a:t>Santoso </a:t>
            </a:r>
            <a:r>
              <a:rPr lang="en-US" sz="2100" dirty="0" err="1">
                <a:solidFill>
                  <a:schemeClr val="tx1"/>
                </a:solidFill>
              </a:rPr>
              <a:t>Budijono</a:t>
            </a:r>
            <a:r>
              <a:rPr lang="en-US" sz="2100" dirty="0">
                <a:solidFill>
                  <a:schemeClr val="tx1"/>
                </a:solidFill>
              </a:rPr>
              <a:t>, Felita, “Smart Temperature Monitoring System Using ESP32 and DS18B20”. 4th International Conference on Eco Engineering Development 2020, Banten, Indonesia. IOP Conf. Series: Earth and Environmental Science, Volume: 794 012125 (2021).</a:t>
            </a:r>
          </a:p>
          <a:p>
            <a:pPr marL="342900" indent="-342900" algn="just" eaLnBrk="1" hangingPunct="1">
              <a:buFont typeface="Calibri" panose="020F0502020204030204" pitchFamily="34" charset="0"/>
              <a:buAutoNum type="arabicParenR"/>
            </a:pPr>
            <a:r>
              <a:rPr lang="en-US" sz="2400" kern="1200" dirty="0">
                <a:solidFill>
                  <a:schemeClr val="dk1"/>
                </a:solidFill>
                <a:effectLst/>
                <a:latin typeface="+mn-lt"/>
                <a:ea typeface="+mn-ea"/>
                <a:cs typeface="+mn-cs"/>
              </a:rPr>
              <a:t>Hina Afreen, Imran Sarwar Bajwa, “An IoT-Based Real-Time Intelligent Monitoring and Notification System of Cold Storage”. IEEE Access PP(99): 1-1. (Volume 9), ISSN: 2169-3536, (2021). </a:t>
            </a:r>
            <a:endParaRPr lang="en-IN" sz="2100" dirty="0">
              <a:solidFill>
                <a:schemeClr val="tx1"/>
              </a:solidFill>
            </a:endParaRPr>
          </a:p>
          <a:p>
            <a:pPr marL="342900" indent="-342900" algn="just" eaLnBrk="1" hangingPunct="1">
              <a:buFont typeface="Calibri" panose="020F0502020204030204" pitchFamily="34" charset="0"/>
              <a:buAutoNum type="arabicParenR"/>
            </a:pPr>
            <a:endParaRPr lang="en-US" altLang="en-US" sz="1600" b="1" dirty="0">
              <a:solidFill>
                <a:schemeClr val="tx1"/>
              </a:solidFill>
            </a:endParaRPr>
          </a:p>
        </p:txBody>
      </p:sp>
      <p:sp>
        <p:nvSpPr>
          <p:cNvPr id="8" name="Title 1">
            <a:extLst>
              <a:ext uri="{FF2B5EF4-FFF2-40B4-BE49-F238E27FC236}">
                <a16:creationId xmlns:a16="http://schemas.microsoft.com/office/drawing/2014/main" id="{0C071612-B9A7-AFEB-43E9-E31DF6553EF0}"/>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cap="all" dirty="0"/>
              <a:t>References</a:t>
            </a:r>
            <a:endParaRPr lang="en-US" sz="3200" b="1" baseline="-25000" dirty="0"/>
          </a:p>
        </p:txBody>
      </p:sp>
    </p:spTree>
    <p:extLst>
      <p:ext uri="{BB962C8B-B14F-4D97-AF65-F5344CB8AC3E}">
        <p14:creationId xmlns:p14="http://schemas.microsoft.com/office/powerpoint/2010/main" val="203589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7102598C-FAE3-77A6-6AC3-3F26BD44E2FB}"/>
              </a:ext>
            </a:extLst>
          </p:cNvPr>
          <p:cNvSpPr>
            <a:spLocks noGrp="1"/>
          </p:cNvSpPr>
          <p:nvPr>
            <p:ph type="subTitle" idx="1"/>
          </p:nvPr>
        </p:nvSpPr>
        <p:spPr>
          <a:xfrm>
            <a:off x="206943" y="1447800"/>
            <a:ext cx="8763000" cy="5105400"/>
          </a:xfrm>
        </p:spPr>
        <p:txBody>
          <a:bodyPr/>
          <a:lstStyle/>
          <a:p>
            <a:pPr algn="just"/>
            <a:r>
              <a:rPr lang="en-US" altLang="en-US" sz="2400" dirty="0">
                <a:solidFill>
                  <a:schemeClr val="tx1"/>
                </a:solidFill>
              </a:rPr>
              <a:t>Many of the food import and export industries are facing issues for maintaining quality and lifespan of food in food storage. The actual problem received is for storing bananas. The  issue is that after power cuts off, there is rapid growth of bacteria's and microorganism due to which bananas get rotten which result in huge loss. They want a system which can help in monitoring of storage environment which can be remotely controlled. The system must be able to release the specific amount of ethylene gas for specific amount of time.</a:t>
            </a:r>
          </a:p>
          <a:p>
            <a:pPr algn="just"/>
            <a:r>
              <a:rPr lang="en-US" altLang="en-US" sz="2400" dirty="0">
                <a:solidFill>
                  <a:schemeClr val="tx1"/>
                </a:solidFill>
              </a:rPr>
              <a:t>	So we are providing a solution by designing a system using microcontroller, different kind of IoT components, sensors and web technology. The system will be able to monitor and analyze environment and it will release ethylene gas. The user can remotely set the time and amount of gas.</a:t>
            </a:r>
          </a:p>
          <a:p>
            <a:pPr algn="just"/>
            <a:r>
              <a:rPr lang="en-US" altLang="en-US" sz="2400" b="1" dirty="0">
                <a:solidFill>
                  <a:schemeClr val="tx1"/>
                </a:solidFill>
                <a:cs typeface="Times New Roman" panose="02020603050405020304" pitchFamily="18" charset="0"/>
              </a:rPr>
              <a:t> </a:t>
            </a:r>
          </a:p>
          <a:p>
            <a:pPr algn="just"/>
            <a:endParaRPr lang="en-US" altLang="en-US" sz="2400" b="1" dirty="0">
              <a:solidFill>
                <a:schemeClr val="tx1"/>
              </a:solidFill>
              <a:cs typeface="Times New Roman" panose="02020603050405020304" pitchFamily="18" charset="0"/>
            </a:endParaRPr>
          </a:p>
        </p:txBody>
      </p:sp>
      <p:sp>
        <p:nvSpPr>
          <p:cNvPr id="8" name="Title 1">
            <a:extLst>
              <a:ext uri="{FF2B5EF4-FFF2-40B4-BE49-F238E27FC236}">
                <a16:creationId xmlns:a16="http://schemas.microsoft.com/office/drawing/2014/main" id="{2CA761A8-4E90-3B03-ED12-27AA358A1A7F}"/>
              </a:ext>
            </a:extLst>
          </p:cNvPr>
          <p:cNvSpPr>
            <a:spLocks noGrp="1"/>
          </p:cNvSpPr>
          <p:nvPr>
            <p:ph type="ctrTitle"/>
          </p:nvPr>
        </p:nvSpPr>
        <p:spPr>
          <a:xfrm>
            <a:off x="0" y="-59961"/>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Introduction</a:t>
            </a:r>
          </a:p>
        </p:txBody>
      </p:sp>
      <p:sp>
        <p:nvSpPr>
          <p:cNvPr id="2" name="TextBox 1">
            <a:extLst>
              <a:ext uri="{FF2B5EF4-FFF2-40B4-BE49-F238E27FC236}">
                <a16:creationId xmlns:a16="http://schemas.microsoft.com/office/drawing/2014/main" id="{80395A49-633B-0D71-EF8A-E979C0B46154}"/>
              </a:ext>
            </a:extLst>
          </p:cNvPr>
          <p:cNvSpPr txBox="1"/>
          <p:nvPr/>
        </p:nvSpPr>
        <p:spPr>
          <a:xfrm>
            <a:off x="3712143" y="927556"/>
            <a:ext cx="1752600" cy="430887"/>
          </a:xfrm>
          <a:prstGeom prst="rect">
            <a:avLst/>
          </a:prstGeom>
          <a:noFill/>
        </p:spPr>
        <p:txBody>
          <a:bodyPr wrap="square" rtlCol="0">
            <a:spAutoFit/>
          </a:bodyPr>
          <a:lstStyle/>
          <a:p>
            <a:pPr algn="ctr"/>
            <a:r>
              <a:rPr lang="en-US" sz="2200" b="1" dirty="0"/>
              <a:t>Abstract</a:t>
            </a:r>
            <a:endParaRPr lang="en-IN" sz="22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ubtitle 2">
            <a:extLst>
              <a:ext uri="{FF2B5EF4-FFF2-40B4-BE49-F238E27FC236}">
                <a16:creationId xmlns:a16="http://schemas.microsoft.com/office/drawing/2014/main" id="{D8D850F1-AC63-FDC5-76DE-CB3A853BD67F}"/>
              </a:ext>
            </a:extLst>
          </p:cNvPr>
          <p:cNvSpPr>
            <a:spLocks noGrp="1"/>
          </p:cNvSpPr>
          <p:nvPr>
            <p:ph type="subTitle" idx="1"/>
          </p:nvPr>
        </p:nvSpPr>
        <p:spPr>
          <a:xfrm>
            <a:off x="-5787" y="762000"/>
            <a:ext cx="4241800" cy="4038600"/>
          </a:xfrm>
        </p:spPr>
        <p:txBody>
          <a:bodyPr/>
          <a:lstStyle/>
          <a:p>
            <a:pPr marL="342900" indent="-342900" algn="just" eaLnBrk="1" hangingPunct="1">
              <a:lnSpc>
                <a:spcPct val="150000"/>
              </a:lnSpc>
            </a:pPr>
            <a:endParaRPr lang="en-US" altLang="en-US" sz="4000" b="1" dirty="0">
              <a:solidFill>
                <a:schemeClr val="tx1"/>
              </a:solidFill>
            </a:endParaRPr>
          </a:p>
          <a:p>
            <a:pPr marL="342900" indent="-342900" algn="just" eaLnBrk="1" hangingPunct="1">
              <a:lnSpc>
                <a:spcPct val="150000"/>
              </a:lnSpc>
            </a:pPr>
            <a:endParaRPr lang="en-US" altLang="en-US" sz="4000" b="1" dirty="0">
              <a:solidFill>
                <a:schemeClr val="tx1"/>
              </a:solidFill>
            </a:endParaRPr>
          </a:p>
          <a:p>
            <a:pPr marL="342900" indent="-342900" eaLnBrk="1" hangingPunct="1">
              <a:lnSpc>
                <a:spcPct val="150000"/>
              </a:lnSpc>
            </a:pPr>
            <a:r>
              <a:rPr lang="en-US" altLang="en-US" sz="4000" b="1" dirty="0">
                <a:solidFill>
                  <a:schemeClr val="tx1"/>
                </a:solidFill>
              </a:rPr>
              <a:t>Thank You…….</a:t>
            </a:r>
          </a:p>
        </p:txBody>
      </p:sp>
      <p:sp>
        <p:nvSpPr>
          <p:cNvPr id="8" name="Title 1">
            <a:extLst>
              <a:ext uri="{FF2B5EF4-FFF2-40B4-BE49-F238E27FC236}">
                <a16:creationId xmlns:a16="http://schemas.microsoft.com/office/drawing/2014/main" id="{D140C7DC-B935-1EE7-B2A4-9B1ED3327D5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endParaRPr lang="en-US" sz="2400" baseline="-25000" dirty="0"/>
          </a:p>
        </p:txBody>
      </p:sp>
      <p:pic>
        <p:nvPicPr>
          <p:cNvPr id="3" name="Picture 2">
            <a:extLst>
              <a:ext uri="{FF2B5EF4-FFF2-40B4-BE49-F238E27FC236}">
                <a16:creationId xmlns:a16="http://schemas.microsoft.com/office/drawing/2014/main" id="{EDDD4C4E-C686-1EDD-87A0-FFC13E605A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1600200"/>
            <a:ext cx="4114800" cy="4114800"/>
          </a:xfrm>
          <a:prstGeom prst="rect">
            <a:avLst/>
          </a:prstGeom>
        </p:spPr>
      </p:pic>
      <p:sp>
        <p:nvSpPr>
          <p:cNvPr id="4" name="TextBox 3">
            <a:extLst>
              <a:ext uri="{FF2B5EF4-FFF2-40B4-BE49-F238E27FC236}">
                <a16:creationId xmlns:a16="http://schemas.microsoft.com/office/drawing/2014/main" id="{845C5EA6-D4C2-6960-AB4F-26BD33908B4E}"/>
              </a:ext>
            </a:extLst>
          </p:cNvPr>
          <p:cNvSpPr txBox="1"/>
          <p:nvPr/>
        </p:nvSpPr>
        <p:spPr>
          <a:xfrm>
            <a:off x="5060389" y="1195179"/>
            <a:ext cx="3550211" cy="369332"/>
          </a:xfrm>
          <a:prstGeom prst="rect">
            <a:avLst/>
          </a:prstGeom>
          <a:noFill/>
        </p:spPr>
        <p:txBody>
          <a:bodyPr wrap="square" rtlCol="0">
            <a:spAutoFit/>
          </a:bodyPr>
          <a:lstStyle/>
          <a:p>
            <a:r>
              <a:rPr lang="en-US" dirty="0"/>
              <a:t>QR Code to web application</a:t>
            </a:r>
            <a:endParaRPr lang="en-IN" dirty="0"/>
          </a:p>
        </p:txBody>
      </p:sp>
      <p:sp>
        <p:nvSpPr>
          <p:cNvPr id="5" name="TextBox 4">
            <a:extLst>
              <a:ext uri="{FF2B5EF4-FFF2-40B4-BE49-F238E27FC236}">
                <a16:creationId xmlns:a16="http://schemas.microsoft.com/office/drawing/2014/main" id="{3DF6F8BE-C2F4-952B-DD78-3A306BBFC34A}"/>
              </a:ext>
            </a:extLst>
          </p:cNvPr>
          <p:cNvSpPr txBox="1"/>
          <p:nvPr/>
        </p:nvSpPr>
        <p:spPr>
          <a:xfrm>
            <a:off x="3657600" y="5791200"/>
            <a:ext cx="5083508" cy="646331"/>
          </a:xfrm>
          <a:prstGeom prst="rect">
            <a:avLst/>
          </a:prstGeom>
          <a:noFill/>
        </p:spPr>
        <p:txBody>
          <a:bodyPr wrap="none" rtlCol="0">
            <a:spAutoFit/>
          </a:bodyPr>
          <a:lstStyle/>
          <a:p>
            <a:r>
              <a:rPr lang="en-US" dirty="0"/>
              <a:t>Link to web application:</a:t>
            </a:r>
          </a:p>
          <a:p>
            <a:r>
              <a:rPr lang="en-IN" dirty="0">
                <a:hlinkClick r:id="rId3"/>
              </a:rPr>
              <a:t>https://coldstoragemonitor.000webhostapp.com/</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a:extLst>
              <a:ext uri="{FF2B5EF4-FFF2-40B4-BE49-F238E27FC236}">
                <a16:creationId xmlns:a16="http://schemas.microsoft.com/office/drawing/2014/main" id="{7102598C-FAE3-77A6-6AC3-3F26BD44E2FB}"/>
              </a:ext>
            </a:extLst>
          </p:cNvPr>
          <p:cNvSpPr>
            <a:spLocks noGrp="1"/>
          </p:cNvSpPr>
          <p:nvPr>
            <p:ph type="subTitle" idx="1"/>
          </p:nvPr>
        </p:nvSpPr>
        <p:spPr>
          <a:xfrm>
            <a:off x="177800" y="974725"/>
            <a:ext cx="8763000" cy="5410200"/>
          </a:xfrm>
        </p:spPr>
        <p:txBody>
          <a:bodyPr/>
          <a:lstStyle/>
          <a:p>
            <a:pPr algn="just"/>
            <a:r>
              <a:rPr lang="en-US" altLang="en-US" sz="2100" dirty="0">
                <a:solidFill>
                  <a:schemeClr val="tx1"/>
                </a:solidFill>
              </a:rPr>
              <a:t>	</a:t>
            </a:r>
          </a:p>
          <a:p>
            <a:pPr algn="just"/>
            <a:endParaRPr lang="en-US" altLang="en-US" sz="2100" dirty="0">
              <a:solidFill>
                <a:schemeClr val="tx1"/>
              </a:solidFill>
            </a:endParaRPr>
          </a:p>
          <a:p>
            <a:pPr algn="just"/>
            <a:r>
              <a:rPr lang="en-US" altLang="en-US" sz="2400" dirty="0">
                <a:solidFill>
                  <a:schemeClr val="tx1"/>
                </a:solidFill>
              </a:rPr>
              <a:t>Bananas are highly perishable and require ripening chambers to increase shelf life. These chambers control temperature and release ethylene gas, reducing the ripening process to four to six days for optimal quality. Automatic temperature monitoring in cold storage facilities is crucial for crew efficiency. This work introduces a novel cold storage optimization tactic incorporating IoT technology. The system includes a DHT11 temperature and humidity sensor, Relays, a gas sensor, and a microcontroller for data collection and refrigeration system.</a:t>
            </a:r>
          </a:p>
        </p:txBody>
      </p:sp>
      <p:sp>
        <p:nvSpPr>
          <p:cNvPr id="8" name="Title 1">
            <a:extLst>
              <a:ext uri="{FF2B5EF4-FFF2-40B4-BE49-F238E27FC236}">
                <a16:creationId xmlns:a16="http://schemas.microsoft.com/office/drawing/2014/main" id="{2CA761A8-4E90-3B03-ED12-27AA358A1A7F}"/>
              </a:ext>
            </a:extLst>
          </p:cNvPr>
          <p:cNvSpPr>
            <a:spLocks noGrp="1"/>
          </p:cNvSpPr>
          <p:nvPr>
            <p:ph type="ctrTitle"/>
          </p:nvPr>
        </p:nvSpPr>
        <p:spPr>
          <a:xfrm>
            <a:off x="0" y="-59961"/>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Introduction</a:t>
            </a:r>
          </a:p>
        </p:txBody>
      </p:sp>
      <p:sp>
        <p:nvSpPr>
          <p:cNvPr id="2" name="TextBox 1">
            <a:extLst>
              <a:ext uri="{FF2B5EF4-FFF2-40B4-BE49-F238E27FC236}">
                <a16:creationId xmlns:a16="http://schemas.microsoft.com/office/drawing/2014/main" id="{6FF8A3BC-71CB-DED5-99C1-75DC92E52C62}"/>
              </a:ext>
            </a:extLst>
          </p:cNvPr>
          <p:cNvSpPr txBox="1"/>
          <p:nvPr/>
        </p:nvSpPr>
        <p:spPr>
          <a:xfrm>
            <a:off x="2743200" y="974725"/>
            <a:ext cx="4089581" cy="400110"/>
          </a:xfrm>
          <a:prstGeom prst="rect">
            <a:avLst/>
          </a:prstGeom>
          <a:noFill/>
        </p:spPr>
        <p:txBody>
          <a:bodyPr wrap="none" rtlCol="0">
            <a:spAutoFit/>
          </a:bodyPr>
          <a:lstStyle/>
          <a:p>
            <a:r>
              <a:rPr lang="en-IN" sz="2000" b="1" dirty="0"/>
              <a:t>Proposed Industry Requirement</a:t>
            </a:r>
          </a:p>
        </p:txBody>
      </p:sp>
    </p:spTree>
    <p:extLst>
      <p:ext uri="{BB962C8B-B14F-4D97-AF65-F5344CB8AC3E}">
        <p14:creationId xmlns:p14="http://schemas.microsoft.com/office/powerpoint/2010/main" val="112428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a:extLst>
              <a:ext uri="{FF2B5EF4-FFF2-40B4-BE49-F238E27FC236}">
                <a16:creationId xmlns:a16="http://schemas.microsoft.com/office/drawing/2014/main" id="{04718919-3515-210C-53D8-66A9CD1D86D6}"/>
              </a:ext>
            </a:extLst>
          </p:cNvPr>
          <p:cNvSpPr>
            <a:spLocks noGrp="1"/>
          </p:cNvSpPr>
          <p:nvPr>
            <p:ph type="subTitle" idx="1"/>
          </p:nvPr>
        </p:nvSpPr>
        <p:spPr>
          <a:xfrm>
            <a:off x="152400" y="1600200"/>
            <a:ext cx="8788400" cy="4343400"/>
          </a:xfrm>
        </p:spPr>
        <p:txBody>
          <a:bodyPr/>
          <a:lstStyle/>
          <a:p>
            <a:pPr marL="457200" indent="-457200" algn="just">
              <a:buFont typeface="Arial" panose="020B0604020202020204" pitchFamily="34" charset="0"/>
              <a:buChar char="•"/>
            </a:pPr>
            <a:r>
              <a:rPr lang="en-US" altLang="en-US" sz="2800" dirty="0">
                <a:solidFill>
                  <a:schemeClr val="tx1"/>
                </a:solidFill>
              </a:rPr>
              <a:t>To provide remote access and control to the client of cold storage system .</a:t>
            </a:r>
          </a:p>
          <a:p>
            <a:pPr marL="457200" indent="-457200" algn="just">
              <a:buFont typeface="Arial" panose="020B0604020202020204" pitchFamily="34" charset="0"/>
              <a:buChar char="•"/>
            </a:pPr>
            <a:r>
              <a:rPr lang="en-US" altLang="en-US" sz="2800" dirty="0">
                <a:solidFill>
                  <a:schemeClr val="tx1"/>
                </a:solidFill>
              </a:rPr>
              <a:t>To  monitor the cold storage environment.</a:t>
            </a:r>
          </a:p>
          <a:p>
            <a:pPr marL="457200" indent="-457200" algn="just">
              <a:buFont typeface="Arial" panose="020B0604020202020204" pitchFamily="34" charset="0"/>
              <a:buChar char="•"/>
            </a:pPr>
            <a:r>
              <a:rPr lang="en-US" altLang="en-US" sz="2800" dirty="0">
                <a:solidFill>
                  <a:schemeClr val="tx1"/>
                </a:solidFill>
              </a:rPr>
              <a:t>To develop alert system for client.</a:t>
            </a:r>
          </a:p>
          <a:p>
            <a:pPr marL="457200" indent="-457200" algn="just">
              <a:buFont typeface="Arial" panose="020B0604020202020204" pitchFamily="34" charset="0"/>
              <a:buChar char="•"/>
            </a:pPr>
            <a:r>
              <a:rPr lang="en-US" altLang="en-US" sz="2800" dirty="0">
                <a:solidFill>
                  <a:schemeClr val="tx1"/>
                </a:solidFill>
              </a:rPr>
              <a:t>To develop web-app.</a:t>
            </a:r>
          </a:p>
          <a:p>
            <a:pPr marL="457200" indent="-457200" algn="just">
              <a:buFont typeface="Arial" panose="020B0604020202020204" pitchFamily="34" charset="0"/>
              <a:buChar char="•"/>
            </a:pPr>
            <a:r>
              <a:rPr lang="en-US" altLang="en-US" sz="2800" dirty="0">
                <a:solidFill>
                  <a:schemeClr val="tx1"/>
                </a:solidFill>
              </a:rPr>
              <a:t>To maintain quality and increase life span of food.</a:t>
            </a:r>
          </a:p>
          <a:p>
            <a:pPr marL="457200" indent="-457200" algn="just">
              <a:buFont typeface="Arial" panose="020B0604020202020204" pitchFamily="34" charset="0"/>
              <a:buChar char="•"/>
            </a:pPr>
            <a:r>
              <a:rPr lang="en-US" altLang="en-US" sz="2800" dirty="0">
                <a:solidFill>
                  <a:schemeClr val="tx1"/>
                </a:solidFill>
              </a:rPr>
              <a:t>Control the growth of bacteria &amp; micro-organisms.</a:t>
            </a:r>
          </a:p>
          <a:p>
            <a:pPr marL="457200" indent="-457200" algn="just">
              <a:buFont typeface="Arial" panose="020B0604020202020204" pitchFamily="34" charset="0"/>
              <a:buChar char="•"/>
            </a:pPr>
            <a:r>
              <a:rPr lang="en-US" altLang="en-US" sz="2800" dirty="0">
                <a:solidFill>
                  <a:schemeClr val="tx1"/>
                </a:solidFill>
              </a:rPr>
              <a:t>To maximize profit. </a:t>
            </a:r>
          </a:p>
          <a:p>
            <a:endParaRPr lang="en-US" altLang="en-US" sz="2800" b="1" dirty="0">
              <a:solidFill>
                <a:schemeClr val="tx1"/>
              </a:solidFill>
            </a:endParaRPr>
          </a:p>
        </p:txBody>
      </p:sp>
      <p:sp>
        <p:nvSpPr>
          <p:cNvPr id="8" name="Title 1">
            <a:extLst>
              <a:ext uri="{FF2B5EF4-FFF2-40B4-BE49-F238E27FC236}">
                <a16:creationId xmlns:a16="http://schemas.microsoft.com/office/drawing/2014/main" id="{283CFA2C-8FDA-9C1A-67FC-DE951F862512}"/>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Introduction</a:t>
            </a:r>
            <a:endParaRPr lang="en-US" sz="3200" b="1" baseline="-25000" dirty="0"/>
          </a:p>
        </p:txBody>
      </p:sp>
      <p:sp>
        <p:nvSpPr>
          <p:cNvPr id="2" name="TextBox 1">
            <a:extLst>
              <a:ext uri="{FF2B5EF4-FFF2-40B4-BE49-F238E27FC236}">
                <a16:creationId xmlns:a16="http://schemas.microsoft.com/office/drawing/2014/main" id="{3703A47C-1DD7-C428-FF6B-ECFCC72E3A05}"/>
              </a:ext>
            </a:extLst>
          </p:cNvPr>
          <p:cNvSpPr txBox="1"/>
          <p:nvPr/>
        </p:nvSpPr>
        <p:spPr>
          <a:xfrm>
            <a:off x="3276600" y="1066800"/>
            <a:ext cx="2650084" cy="430887"/>
          </a:xfrm>
          <a:prstGeom prst="rect">
            <a:avLst/>
          </a:prstGeom>
          <a:noFill/>
        </p:spPr>
        <p:txBody>
          <a:bodyPr wrap="none" rtlCol="0">
            <a:spAutoFit/>
          </a:bodyPr>
          <a:lstStyle/>
          <a:p>
            <a:r>
              <a:rPr lang="en-US" sz="2200" b="1" dirty="0"/>
              <a:t>Aim and Objective</a:t>
            </a:r>
            <a:endParaRPr lang="en-IN" sz="22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ubtitle 2">
            <a:extLst>
              <a:ext uri="{FF2B5EF4-FFF2-40B4-BE49-F238E27FC236}">
                <a16:creationId xmlns:a16="http://schemas.microsoft.com/office/drawing/2014/main" id="{E393B6CD-BA5D-CED0-43B9-DD3D452B98A4}"/>
              </a:ext>
            </a:extLst>
          </p:cNvPr>
          <p:cNvSpPr>
            <a:spLocks noGrp="1"/>
          </p:cNvSpPr>
          <p:nvPr>
            <p:ph type="subTitle" idx="1"/>
          </p:nvPr>
        </p:nvSpPr>
        <p:spPr>
          <a:xfrm>
            <a:off x="228600" y="1143000"/>
            <a:ext cx="8483600" cy="5105400"/>
          </a:xfrm>
        </p:spPr>
        <p:txBody>
          <a:bodyPr/>
          <a:lstStyle/>
          <a:p>
            <a:pPr algn="just"/>
            <a:endParaRPr lang="en-US" altLang="en-US" sz="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6A7FF474-5081-CBD9-80DE-CF77787AA003}"/>
              </a:ext>
            </a:extLst>
          </p:cNvPr>
          <p:cNvSpPr>
            <a:spLocks noGrp="1"/>
          </p:cNvSpPr>
          <p:nvPr>
            <p:ph type="ctrTitle"/>
          </p:nvPr>
        </p:nvSpPr>
        <p:spPr>
          <a:xfrm>
            <a:off x="0" y="0"/>
            <a:ext cx="9144000" cy="7620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Literature Review</a:t>
            </a:r>
            <a:endParaRPr lang="en-US" sz="3200" b="1" baseline="-25000" dirty="0"/>
          </a:p>
        </p:txBody>
      </p:sp>
      <p:graphicFrame>
        <p:nvGraphicFramePr>
          <p:cNvPr id="3" name="Table 2">
            <a:extLst>
              <a:ext uri="{FF2B5EF4-FFF2-40B4-BE49-F238E27FC236}">
                <a16:creationId xmlns:a16="http://schemas.microsoft.com/office/drawing/2014/main" id="{719AF8CF-7B06-6975-FEF8-0E90DBC9088C}"/>
              </a:ext>
            </a:extLst>
          </p:cNvPr>
          <p:cNvGraphicFramePr>
            <a:graphicFrameLocks noGrp="1"/>
          </p:cNvGraphicFramePr>
          <p:nvPr>
            <p:extLst>
              <p:ext uri="{D42A27DB-BD31-4B8C-83A1-F6EECF244321}">
                <p14:modId xmlns:p14="http://schemas.microsoft.com/office/powerpoint/2010/main" val="2897945799"/>
              </p:ext>
            </p:extLst>
          </p:nvPr>
        </p:nvGraphicFramePr>
        <p:xfrm>
          <a:off x="76200" y="864586"/>
          <a:ext cx="8915399" cy="5688613"/>
        </p:xfrm>
        <a:graphic>
          <a:graphicData uri="http://schemas.openxmlformats.org/drawingml/2006/table">
            <a:tbl>
              <a:tblPr firstRow="1" bandRow="1">
                <a:tableStyleId>{5C22544A-7EE6-4342-B048-85BDC9FD1C3A}</a:tableStyleId>
              </a:tblPr>
              <a:tblGrid>
                <a:gridCol w="761999">
                  <a:extLst>
                    <a:ext uri="{9D8B030D-6E8A-4147-A177-3AD203B41FA5}">
                      <a16:colId xmlns:a16="http://schemas.microsoft.com/office/drawing/2014/main" val="3649819245"/>
                    </a:ext>
                  </a:extLst>
                </a:gridCol>
                <a:gridCol w="3845960">
                  <a:extLst>
                    <a:ext uri="{9D8B030D-6E8A-4147-A177-3AD203B41FA5}">
                      <a16:colId xmlns:a16="http://schemas.microsoft.com/office/drawing/2014/main" val="1856109228"/>
                    </a:ext>
                  </a:extLst>
                </a:gridCol>
                <a:gridCol w="4307440">
                  <a:extLst>
                    <a:ext uri="{9D8B030D-6E8A-4147-A177-3AD203B41FA5}">
                      <a16:colId xmlns:a16="http://schemas.microsoft.com/office/drawing/2014/main" val="2089622127"/>
                    </a:ext>
                  </a:extLst>
                </a:gridCol>
              </a:tblGrid>
              <a:tr h="436511">
                <a:tc>
                  <a:txBody>
                    <a:bodyPr/>
                    <a:lstStyle/>
                    <a:p>
                      <a:pPr algn="ctr"/>
                      <a:r>
                        <a:rPr lang="en-US" dirty="0"/>
                        <a:t>Sr.no</a:t>
                      </a:r>
                      <a:endParaRPr lang="en-IN" dirty="0"/>
                    </a:p>
                  </a:txBody>
                  <a:tcPr/>
                </a:tc>
                <a:tc>
                  <a:txBody>
                    <a:bodyPr/>
                    <a:lstStyle/>
                    <a:p>
                      <a:pPr algn="ctr"/>
                      <a:r>
                        <a:rPr lang="en-US" dirty="0"/>
                        <a:t>Title of Paper</a:t>
                      </a:r>
                      <a:endParaRPr lang="en-IN" dirty="0"/>
                    </a:p>
                  </a:txBody>
                  <a:tcPr/>
                </a:tc>
                <a:tc>
                  <a:txBody>
                    <a:bodyPr/>
                    <a:lstStyle/>
                    <a:p>
                      <a:pPr algn="ctr"/>
                      <a:r>
                        <a:rPr lang="en-US" dirty="0"/>
                        <a:t>Major observation</a:t>
                      </a:r>
                      <a:endParaRPr lang="en-IN" dirty="0"/>
                    </a:p>
                  </a:txBody>
                  <a:tcPr/>
                </a:tc>
                <a:extLst>
                  <a:ext uri="{0D108BD9-81ED-4DB2-BD59-A6C34878D82A}">
                    <a16:rowId xmlns:a16="http://schemas.microsoft.com/office/drawing/2014/main" val="3246000827"/>
                  </a:ext>
                </a:extLst>
              </a:tr>
              <a:tr h="2266318">
                <a:tc>
                  <a:txBody>
                    <a:bodyPr/>
                    <a:lstStyle/>
                    <a:p>
                      <a:pPr algn="ctr"/>
                      <a:r>
                        <a:rPr lang="en-US" sz="2200" dirty="0"/>
                        <a:t>1</a:t>
                      </a:r>
                      <a:endParaRPr lang="en-IN" sz="2200" dirty="0"/>
                    </a:p>
                  </a:txBody>
                  <a:tcPr/>
                </a:tc>
                <a:tc>
                  <a:txBody>
                    <a:bodyPr/>
                    <a:lstStyle/>
                    <a:p>
                      <a:pPr lvl="0" algn="just"/>
                      <a:r>
                        <a:rPr lang="en-US" sz="2000" kern="1200" dirty="0" err="1">
                          <a:solidFill>
                            <a:schemeClr val="dk1"/>
                          </a:solidFill>
                          <a:effectLst/>
                          <a:latin typeface="+mn-lt"/>
                          <a:ea typeface="+mn-ea"/>
                          <a:cs typeface="+mn-cs"/>
                        </a:rPr>
                        <a:t>Maged</a:t>
                      </a:r>
                      <a:r>
                        <a:rPr lang="en-US" sz="2000" kern="1200" dirty="0">
                          <a:solidFill>
                            <a:schemeClr val="dk1"/>
                          </a:solidFill>
                          <a:effectLst/>
                          <a:latin typeface="+mn-lt"/>
                          <a:ea typeface="+mn-ea"/>
                          <a:cs typeface="+mn-cs"/>
                        </a:rPr>
                        <a:t> Mohammed, </a:t>
                      </a:r>
                      <a:r>
                        <a:rPr lang="en-US" sz="2000" kern="1200" dirty="0" err="1">
                          <a:solidFill>
                            <a:schemeClr val="dk1"/>
                          </a:solidFill>
                          <a:effectLst/>
                          <a:latin typeface="+mn-lt"/>
                          <a:ea typeface="+mn-ea"/>
                          <a:cs typeface="+mn-cs"/>
                        </a:rPr>
                        <a:t>Khaled</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Riad</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Nashi</a:t>
                      </a:r>
                      <a:r>
                        <a:rPr lang="en-US" sz="2000" kern="1200" dirty="0">
                          <a:solidFill>
                            <a:schemeClr val="dk1"/>
                          </a:solidFill>
                          <a:effectLst/>
                          <a:latin typeface="+mn-lt"/>
                          <a:ea typeface="+mn-ea"/>
                          <a:cs typeface="+mn-cs"/>
                        </a:rPr>
                        <a:t> </a:t>
                      </a:r>
                      <a:r>
                        <a:rPr lang="en-US" sz="2000" kern="1200" dirty="0" err="1">
                          <a:solidFill>
                            <a:schemeClr val="dk1"/>
                          </a:solidFill>
                          <a:effectLst/>
                          <a:latin typeface="+mn-lt"/>
                          <a:ea typeface="+mn-ea"/>
                          <a:cs typeface="+mn-cs"/>
                        </a:rPr>
                        <a:t>Alqahtani</a:t>
                      </a:r>
                      <a:r>
                        <a:rPr lang="en-US" sz="2000" kern="1200" dirty="0">
                          <a:solidFill>
                            <a:schemeClr val="dk1"/>
                          </a:solidFill>
                          <a:effectLst/>
                          <a:latin typeface="+mn-lt"/>
                          <a:ea typeface="+mn-ea"/>
                          <a:cs typeface="+mn-cs"/>
                        </a:rPr>
                        <a:t>, “Design of a Smart IoT-Based Control System for Remotely Managing Cold Storage Facilities”. Sensors 2022, 22(13), 4680 (2022). </a:t>
                      </a:r>
                      <a:endParaRPr lang="en-IN" sz="2000" kern="1200" dirty="0">
                        <a:solidFill>
                          <a:schemeClr val="dk1"/>
                        </a:solidFill>
                        <a:effectLst/>
                        <a:latin typeface="+mn-lt"/>
                        <a:ea typeface="+mn-ea"/>
                        <a:cs typeface="+mn-cs"/>
                      </a:endParaRPr>
                    </a:p>
                  </a:txBody>
                  <a:tcPr/>
                </a:tc>
                <a:tc>
                  <a:txBody>
                    <a:bodyPr/>
                    <a:lstStyle/>
                    <a:p>
                      <a:pPr marL="285750" indent="-285750" algn="just">
                        <a:buFont typeface="Arial" panose="020B0604020202020204" pitchFamily="34" charset="0"/>
                        <a:buChar char="•"/>
                      </a:pPr>
                      <a:r>
                        <a:rPr lang="en-US" sz="2000" dirty="0"/>
                        <a:t>Displays the maintenance status in cold chain plants. </a:t>
                      </a:r>
                    </a:p>
                    <a:p>
                      <a:pPr marL="285750" indent="-285750" algn="just">
                        <a:buFont typeface="Arial" panose="020B0604020202020204" pitchFamily="34" charset="0"/>
                        <a:buChar char="•"/>
                      </a:pPr>
                      <a:r>
                        <a:rPr lang="en-US" sz="2000" dirty="0"/>
                        <a:t>Collect environmental data such as temperature and humidity.</a:t>
                      </a:r>
                    </a:p>
                    <a:p>
                      <a:pPr marL="285750" indent="-285750" algn="just">
                        <a:buFont typeface="Arial" panose="020B0604020202020204" pitchFamily="34" charset="0"/>
                        <a:buChar char="•"/>
                      </a:pPr>
                      <a:r>
                        <a:rPr lang="en-US" sz="2000" dirty="0"/>
                        <a:t>Cloud server module is used to deliver communication data</a:t>
                      </a:r>
                      <a:endParaRPr lang="en-IN" sz="2000" dirty="0"/>
                    </a:p>
                  </a:txBody>
                  <a:tcPr/>
                </a:tc>
                <a:extLst>
                  <a:ext uri="{0D108BD9-81ED-4DB2-BD59-A6C34878D82A}">
                    <a16:rowId xmlns:a16="http://schemas.microsoft.com/office/drawing/2014/main" val="2135291987"/>
                  </a:ext>
                </a:extLst>
              </a:tr>
              <a:tr h="2985784">
                <a:tc>
                  <a:txBody>
                    <a:bodyPr/>
                    <a:lstStyle/>
                    <a:p>
                      <a:pPr algn="ctr"/>
                      <a:r>
                        <a:rPr lang="en-US" sz="2200"/>
                        <a:t>2</a:t>
                      </a:r>
                      <a:endParaRPr lang="en-IN" sz="2200" dirty="0"/>
                    </a:p>
                  </a:txBody>
                  <a:tcPr/>
                </a:tc>
                <a:tc>
                  <a:txBody>
                    <a:bodyPr/>
                    <a:lstStyle/>
                    <a:p>
                      <a:pPr lvl="0" algn="just"/>
                      <a:r>
                        <a:rPr lang="en-US" sz="2000" kern="1200" dirty="0">
                          <a:solidFill>
                            <a:schemeClr val="dk1"/>
                          </a:solidFill>
                          <a:effectLst/>
                          <a:latin typeface="+mn-lt"/>
                          <a:ea typeface="+mn-ea"/>
                          <a:cs typeface="+mn-cs"/>
                        </a:rPr>
                        <a:t>Yanlin T, </a:t>
                      </a:r>
                      <a:r>
                        <a:rPr lang="en-US" sz="2000" kern="1200" dirty="0" err="1">
                          <a:solidFill>
                            <a:schemeClr val="dk1"/>
                          </a:solidFill>
                          <a:effectLst/>
                          <a:latin typeface="+mn-lt"/>
                          <a:ea typeface="+mn-ea"/>
                          <a:cs typeface="+mn-cs"/>
                        </a:rPr>
                        <a:t>Zuoxin</a:t>
                      </a:r>
                      <a:r>
                        <a:rPr lang="en-US" sz="2000" kern="1200" dirty="0">
                          <a:solidFill>
                            <a:schemeClr val="dk1"/>
                          </a:solidFill>
                          <a:effectLst/>
                          <a:latin typeface="+mn-lt"/>
                          <a:ea typeface="+mn-ea"/>
                          <a:cs typeface="+mn-cs"/>
                        </a:rPr>
                        <a:t> Hu, </a:t>
                      </a:r>
                      <a:r>
                        <a:rPr lang="en-US" sz="2000" kern="1200" dirty="0" err="1">
                          <a:solidFill>
                            <a:schemeClr val="dk1"/>
                          </a:solidFill>
                          <a:effectLst/>
                          <a:latin typeface="+mn-lt"/>
                          <a:ea typeface="+mn-ea"/>
                          <a:cs typeface="+mn-cs"/>
                        </a:rPr>
                        <a:t>Tianyu</a:t>
                      </a:r>
                      <a:r>
                        <a:rPr lang="en-US" sz="2000" kern="1200" dirty="0">
                          <a:solidFill>
                            <a:schemeClr val="dk1"/>
                          </a:solidFill>
                          <a:effectLst/>
                          <a:latin typeface="+mn-lt"/>
                          <a:ea typeface="+mn-ea"/>
                          <a:cs typeface="+mn-cs"/>
                        </a:rPr>
                        <a:t> T, Xin Gao, “Effect of goods stacking mode on temperature field of cold storage”. Proceedings of EEEP 2020 IOP Conference Series: Earth and Environmental Science. Volume 675(1): 012052, 5th ICEEEP, IOP Publishing. Orlando, FL (2021). </a:t>
                      </a:r>
                      <a:endParaRPr lang="en-IN" sz="2000" kern="1200" dirty="0">
                        <a:solidFill>
                          <a:schemeClr val="dk1"/>
                        </a:solidFill>
                        <a:effectLst/>
                        <a:latin typeface="+mn-lt"/>
                        <a:ea typeface="+mn-ea"/>
                        <a:cs typeface="+mn-cs"/>
                      </a:endParaRPr>
                    </a:p>
                  </a:txBody>
                  <a:tcPr/>
                </a:tc>
                <a:tc>
                  <a:txBody>
                    <a:bodyPr/>
                    <a:lstStyle/>
                    <a:p>
                      <a:pPr marL="285750" indent="-285750" algn="just">
                        <a:buFont typeface="Arial" panose="020B0604020202020204" pitchFamily="34" charset="0"/>
                        <a:buChar char="•"/>
                      </a:pPr>
                      <a:r>
                        <a:rPr lang="en-US" sz="2000" dirty="0"/>
                        <a:t>Adopt WSN based continuous monitoring of temperature and humidity of the cold storage warehouses</a:t>
                      </a:r>
                      <a:endParaRPr lang="en-IN" sz="2000" dirty="0"/>
                    </a:p>
                  </a:txBody>
                  <a:tcPr/>
                </a:tc>
                <a:extLst>
                  <a:ext uri="{0D108BD9-81ED-4DB2-BD59-A6C34878D82A}">
                    <a16:rowId xmlns:a16="http://schemas.microsoft.com/office/drawing/2014/main" val="411400132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ubtitle 2">
            <a:extLst>
              <a:ext uri="{FF2B5EF4-FFF2-40B4-BE49-F238E27FC236}">
                <a16:creationId xmlns:a16="http://schemas.microsoft.com/office/drawing/2014/main" id="{E393B6CD-BA5D-CED0-43B9-DD3D452B98A4}"/>
              </a:ext>
            </a:extLst>
          </p:cNvPr>
          <p:cNvSpPr>
            <a:spLocks noGrp="1"/>
          </p:cNvSpPr>
          <p:nvPr>
            <p:ph type="subTitle" idx="1"/>
          </p:nvPr>
        </p:nvSpPr>
        <p:spPr>
          <a:xfrm>
            <a:off x="228600" y="1143000"/>
            <a:ext cx="8483600" cy="5105400"/>
          </a:xfrm>
        </p:spPr>
        <p:txBody>
          <a:bodyPr/>
          <a:lstStyle/>
          <a:p>
            <a:pPr algn="just"/>
            <a:endParaRPr lang="en-US" altLang="en-US" sz="800" b="1">
              <a:solidFill>
                <a:schemeClr val="tx1"/>
              </a:solidFill>
            </a:endParaRPr>
          </a:p>
          <a:p>
            <a:pPr algn="just"/>
            <a:endParaRPr lang="en-US" altLang="en-US" sz="2800" b="1">
              <a:solidFill>
                <a:schemeClr val="tx1"/>
              </a:solidFill>
            </a:endParaRPr>
          </a:p>
          <a:p>
            <a:pPr algn="just"/>
            <a:endParaRPr lang="en-US" altLang="en-US" sz="2800" b="1">
              <a:solidFill>
                <a:schemeClr val="tx1"/>
              </a:solidFill>
            </a:endParaRPr>
          </a:p>
        </p:txBody>
      </p:sp>
      <p:sp>
        <p:nvSpPr>
          <p:cNvPr id="8" name="Title 1">
            <a:extLst>
              <a:ext uri="{FF2B5EF4-FFF2-40B4-BE49-F238E27FC236}">
                <a16:creationId xmlns:a16="http://schemas.microsoft.com/office/drawing/2014/main" id="{6A7FF474-5081-CBD9-80DE-CF77787AA003}"/>
              </a:ext>
            </a:extLst>
          </p:cNvPr>
          <p:cNvSpPr>
            <a:spLocks noGrp="1"/>
          </p:cNvSpPr>
          <p:nvPr>
            <p:ph type="ctrTitle"/>
          </p:nvPr>
        </p:nvSpPr>
        <p:spPr>
          <a:xfrm>
            <a:off x="0" y="0"/>
            <a:ext cx="9144000" cy="7620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Literature Review</a:t>
            </a:r>
            <a:endParaRPr lang="en-US" sz="3200" b="1" baseline="-25000" dirty="0"/>
          </a:p>
        </p:txBody>
      </p:sp>
      <p:graphicFrame>
        <p:nvGraphicFramePr>
          <p:cNvPr id="3" name="Table 2">
            <a:extLst>
              <a:ext uri="{FF2B5EF4-FFF2-40B4-BE49-F238E27FC236}">
                <a16:creationId xmlns:a16="http://schemas.microsoft.com/office/drawing/2014/main" id="{719AF8CF-7B06-6975-FEF8-0E90DBC9088C}"/>
              </a:ext>
            </a:extLst>
          </p:cNvPr>
          <p:cNvGraphicFramePr>
            <a:graphicFrameLocks noGrp="1"/>
          </p:cNvGraphicFramePr>
          <p:nvPr>
            <p:extLst>
              <p:ext uri="{D42A27DB-BD31-4B8C-83A1-F6EECF244321}">
                <p14:modId xmlns:p14="http://schemas.microsoft.com/office/powerpoint/2010/main" val="163891550"/>
              </p:ext>
            </p:extLst>
          </p:nvPr>
        </p:nvGraphicFramePr>
        <p:xfrm>
          <a:off x="152401" y="838200"/>
          <a:ext cx="8915399" cy="5638800"/>
        </p:xfrm>
        <a:graphic>
          <a:graphicData uri="http://schemas.openxmlformats.org/drawingml/2006/table">
            <a:tbl>
              <a:tblPr firstRow="1" bandRow="1">
                <a:tableStyleId>{5C22544A-7EE6-4342-B048-85BDC9FD1C3A}</a:tableStyleId>
              </a:tblPr>
              <a:tblGrid>
                <a:gridCol w="761999">
                  <a:extLst>
                    <a:ext uri="{9D8B030D-6E8A-4147-A177-3AD203B41FA5}">
                      <a16:colId xmlns:a16="http://schemas.microsoft.com/office/drawing/2014/main" val="3649819245"/>
                    </a:ext>
                  </a:extLst>
                </a:gridCol>
                <a:gridCol w="3845960">
                  <a:extLst>
                    <a:ext uri="{9D8B030D-6E8A-4147-A177-3AD203B41FA5}">
                      <a16:colId xmlns:a16="http://schemas.microsoft.com/office/drawing/2014/main" val="1856109228"/>
                    </a:ext>
                  </a:extLst>
                </a:gridCol>
                <a:gridCol w="4307440">
                  <a:extLst>
                    <a:ext uri="{9D8B030D-6E8A-4147-A177-3AD203B41FA5}">
                      <a16:colId xmlns:a16="http://schemas.microsoft.com/office/drawing/2014/main" val="2089622127"/>
                    </a:ext>
                  </a:extLst>
                </a:gridCol>
              </a:tblGrid>
              <a:tr h="449108">
                <a:tc>
                  <a:txBody>
                    <a:bodyPr/>
                    <a:lstStyle/>
                    <a:p>
                      <a:pPr algn="ctr"/>
                      <a:r>
                        <a:rPr lang="en-US" sz="2100" dirty="0"/>
                        <a:t>Sr.no</a:t>
                      </a:r>
                      <a:endParaRPr lang="en-IN" sz="2100" dirty="0"/>
                    </a:p>
                  </a:txBody>
                  <a:tcPr/>
                </a:tc>
                <a:tc>
                  <a:txBody>
                    <a:bodyPr/>
                    <a:lstStyle/>
                    <a:p>
                      <a:pPr algn="ctr"/>
                      <a:r>
                        <a:rPr lang="en-US" sz="2100" dirty="0"/>
                        <a:t>Title of Paper</a:t>
                      </a:r>
                      <a:endParaRPr lang="en-IN" sz="2100" dirty="0"/>
                    </a:p>
                  </a:txBody>
                  <a:tcPr/>
                </a:tc>
                <a:tc>
                  <a:txBody>
                    <a:bodyPr/>
                    <a:lstStyle/>
                    <a:p>
                      <a:pPr algn="ctr"/>
                      <a:r>
                        <a:rPr lang="en-US" sz="2100" dirty="0"/>
                        <a:t>Major observation</a:t>
                      </a:r>
                      <a:endParaRPr lang="en-IN" sz="2100" dirty="0"/>
                    </a:p>
                  </a:txBody>
                  <a:tcPr/>
                </a:tc>
                <a:extLst>
                  <a:ext uri="{0D108BD9-81ED-4DB2-BD59-A6C34878D82A}">
                    <a16:rowId xmlns:a16="http://schemas.microsoft.com/office/drawing/2014/main" val="3246000827"/>
                  </a:ext>
                </a:extLst>
              </a:tr>
              <a:tr h="2095837">
                <a:tc>
                  <a:txBody>
                    <a:bodyPr/>
                    <a:lstStyle/>
                    <a:p>
                      <a:pPr algn="ctr"/>
                      <a:r>
                        <a:rPr lang="en-US" sz="2100" dirty="0"/>
                        <a:t>3</a:t>
                      </a:r>
                      <a:endParaRPr lang="en-IN" sz="2100" dirty="0"/>
                    </a:p>
                  </a:txBody>
                  <a:tcPr/>
                </a:tc>
                <a:tc>
                  <a:txBody>
                    <a:bodyPr/>
                    <a:lstStyle/>
                    <a:p>
                      <a:pPr lvl="0" algn="just"/>
                      <a:r>
                        <a:rPr lang="en-US" sz="2000" kern="1200" dirty="0">
                          <a:solidFill>
                            <a:schemeClr val="dk1"/>
                          </a:solidFill>
                          <a:effectLst/>
                          <a:latin typeface="+mn-lt"/>
                          <a:ea typeface="+mn-ea"/>
                          <a:cs typeface="+mn-cs"/>
                        </a:rPr>
                        <a:t>Hina Afreen, Imran Sarwar Bajwa, “An IoT-Based Real-Time Intelligent Monitoring and Notification System of Cold Storage”. IEEE Access PP(99): 1-1. (Volume 9), ISSN: 2169-3536, (2021). </a:t>
                      </a:r>
                      <a:endParaRPr lang="en-IN" sz="2000" kern="1200" dirty="0">
                        <a:solidFill>
                          <a:schemeClr val="dk1"/>
                        </a:solidFill>
                        <a:effectLst/>
                        <a:latin typeface="+mn-lt"/>
                        <a:ea typeface="+mn-ea"/>
                        <a:cs typeface="+mn-cs"/>
                      </a:endParaRPr>
                    </a:p>
                  </a:txBody>
                  <a:tcPr/>
                </a:tc>
                <a:tc>
                  <a:txBody>
                    <a:bodyPr/>
                    <a:lstStyle/>
                    <a:p>
                      <a:pPr marL="285750" indent="-285750" algn="just">
                        <a:buFont typeface="Arial" panose="020B0604020202020204" pitchFamily="34" charset="0"/>
                        <a:buChar char="•"/>
                      </a:pPr>
                      <a:r>
                        <a:rPr lang="en-US" sz="2000" dirty="0"/>
                        <a:t>Use of API for alert system</a:t>
                      </a:r>
                    </a:p>
                    <a:p>
                      <a:pPr marL="285750" indent="-285750" algn="just">
                        <a:buFont typeface="Arial" panose="020B0604020202020204" pitchFamily="34" charset="0"/>
                        <a:buChar char="•"/>
                      </a:pPr>
                      <a:endParaRPr lang="en-IN" sz="2100" dirty="0"/>
                    </a:p>
                  </a:txBody>
                  <a:tcPr/>
                </a:tc>
                <a:extLst>
                  <a:ext uri="{0D108BD9-81ED-4DB2-BD59-A6C34878D82A}">
                    <a16:rowId xmlns:a16="http://schemas.microsoft.com/office/drawing/2014/main" val="4114001325"/>
                  </a:ext>
                </a:extLst>
              </a:tr>
              <a:tr h="3093855">
                <a:tc>
                  <a:txBody>
                    <a:bodyPr/>
                    <a:lstStyle/>
                    <a:p>
                      <a:pPr algn="ctr"/>
                      <a:r>
                        <a:rPr lang="en-US" sz="2100" dirty="0"/>
                        <a:t>4</a:t>
                      </a:r>
                      <a:endParaRPr lang="en-IN" sz="2100" dirty="0"/>
                    </a:p>
                  </a:txBody>
                  <a:tcPr/>
                </a:tc>
                <a:tc>
                  <a:txBody>
                    <a:bodyPr/>
                    <a:lstStyle/>
                    <a:p>
                      <a:pPr lvl="0" algn="just"/>
                      <a:r>
                        <a:rPr lang="en-US" sz="2000" kern="1200" dirty="0">
                          <a:solidFill>
                            <a:schemeClr val="dk1"/>
                          </a:solidFill>
                          <a:effectLst/>
                          <a:latin typeface="+mn-lt"/>
                          <a:ea typeface="+mn-ea"/>
                          <a:cs typeface="+mn-cs"/>
                        </a:rPr>
                        <a:t>Santoso </a:t>
                      </a:r>
                      <a:r>
                        <a:rPr lang="en-US" sz="2000" kern="1200" dirty="0" err="1">
                          <a:solidFill>
                            <a:schemeClr val="dk1"/>
                          </a:solidFill>
                          <a:effectLst/>
                          <a:latin typeface="+mn-lt"/>
                          <a:ea typeface="+mn-ea"/>
                          <a:cs typeface="+mn-cs"/>
                        </a:rPr>
                        <a:t>Budijono</a:t>
                      </a:r>
                      <a:r>
                        <a:rPr lang="en-US" sz="2000" kern="1200" dirty="0">
                          <a:solidFill>
                            <a:schemeClr val="dk1"/>
                          </a:solidFill>
                          <a:effectLst/>
                          <a:latin typeface="+mn-lt"/>
                          <a:ea typeface="+mn-ea"/>
                          <a:cs typeface="+mn-cs"/>
                        </a:rPr>
                        <a:t>, Felita, “Smart Temperature Monitoring System Using ESP32 and DS18B20”. 4th International Conference on Eco Engineering Development 2020, Banten, Indonesia. IOP Conf. Series: Earth and Environmental Science, Volume: 794 012125 (2021).</a:t>
                      </a:r>
                      <a:endParaRPr lang="en-IN" sz="2000" kern="1200" dirty="0">
                        <a:solidFill>
                          <a:schemeClr val="dk1"/>
                        </a:solidFill>
                        <a:effectLst/>
                        <a:latin typeface="+mn-lt"/>
                        <a:ea typeface="+mn-ea"/>
                        <a:cs typeface="+mn-cs"/>
                      </a:endParaRPr>
                    </a:p>
                  </a:txBody>
                  <a:tcPr/>
                </a:tc>
                <a:tc>
                  <a:txBody>
                    <a:bodyPr/>
                    <a:lstStyle/>
                    <a:p>
                      <a:pPr marL="285750" indent="-285750" algn="just">
                        <a:buFont typeface="Arial" panose="020B0604020202020204" pitchFamily="34" charset="0"/>
                        <a:buChar char="•"/>
                      </a:pPr>
                      <a:r>
                        <a:rPr lang="en-US" sz="2000" dirty="0"/>
                        <a:t>System architecture, software design, system flow method, and other technical benefits are all fully utilized by this application</a:t>
                      </a:r>
                    </a:p>
                    <a:p>
                      <a:pPr marL="285750" indent="-285750" algn="just">
                        <a:buFont typeface="Arial" panose="020B0604020202020204" pitchFamily="34" charset="0"/>
                        <a:buChar char="•"/>
                      </a:pPr>
                      <a:r>
                        <a:rPr lang="en-US" sz="2000" dirty="0"/>
                        <a:t>To ensure the quality of cold chain products across the supply chain, the system can track the location and temperature of those products in real-time.</a:t>
                      </a:r>
                      <a:endParaRPr lang="en-IN" sz="2000" dirty="0"/>
                    </a:p>
                  </a:txBody>
                  <a:tcPr/>
                </a:tc>
                <a:extLst>
                  <a:ext uri="{0D108BD9-81ED-4DB2-BD59-A6C34878D82A}">
                    <a16:rowId xmlns:a16="http://schemas.microsoft.com/office/drawing/2014/main" val="494479106"/>
                  </a:ext>
                </a:extLst>
              </a:tr>
            </a:tbl>
          </a:graphicData>
        </a:graphic>
      </p:graphicFrame>
    </p:spTree>
    <p:extLst>
      <p:ext uri="{BB962C8B-B14F-4D97-AF65-F5344CB8AC3E}">
        <p14:creationId xmlns:p14="http://schemas.microsoft.com/office/powerpoint/2010/main" val="178481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3A4597-47C5-6FC8-4766-D30EF16A88CA}"/>
              </a:ext>
            </a:extLst>
          </p:cNvPr>
          <p:cNvSpPr>
            <a:spLocks noGrp="1"/>
          </p:cNvSpPr>
          <p:nvPr>
            <p:ph type="ctrTitle"/>
          </p:nvPr>
        </p:nvSpPr>
        <p:spPr>
          <a:xfrm>
            <a:off x="0" y="-6246"/>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dirty="0"/>
              <a:t>HARDWARE AND SOFTWARE REQUIRMENT</a:t>
            </a:r>
            <a:endParaRPr lang="en-US" sz="3200" baseline="-25000" dirty="0"/>
          </a:p>
        </p:txBody>
      </p:sp>
      <p:sp>
        <p:nvSpPr>
          <p:cNvPr id="3" name="Subtitle 2"/>
          <p:cNvSpPr>
            <a:spLocks noGrp="1"/>
          </p:cNvSpPr>
          <p:nvPr>
            <p:ph type="subTitle" idx="1"/>
          </p:nvPr>
        </p:nvSpPr>
        <p:spPr>
          <a:xfrm>
            <a:off x="381000" y="1143000"/>
            <a:ext cx="8229600" cy="5257800"/>
          </a:xfrm>
        </p:spPr>
        <p:txBody>
          <a:bodyPr/>
          <a:lstStyle/>
          <a:p>
            <a:pPr marL="457200" indent="-457200" algn="l">
              <a:buFont typeface="Arial" panose="020B0604020202020204" pitchFamily="34" charset="0"/>
              <a:buChar char="•"/>
            </a:pPr>
            <a:r>
              <a:rPr lang="en-US" sz="2400" dirty="0">
                <a:solidFill>
                  <a:schemeClr val="tx1"/>
                </a:solidFill>
                <a:latin typeface="+mj-lt"/>
                <a:ea typeface="+mj-ea"/>
                <a:cs typeface="+mj-cs"/>
              </a:rPr>
              <a:t>Microcontroller - ESP-32 8266</a:t>
            </a:r>
          </a:p>
          <a:p>
            <a:pPr marL="457200" indent="-457200" algn="l">
              <a:buFont typeface="Arial" panose="020B0604020202020204" pitchFamily="34" charset="0"/>
              <a:buChar char="•"/>
            </a:pPr>
            <a:r>
              <a:rPr lang="en-US" sz="2400" dirty="0">
                <a:solidFill>
                  <a:schemeClr val="tx1"/>
                </a:solidFill>
                <a:latin typeface="+mj-lt"/>
                <a:ea typeface="+mj-ea"/>
                <a:cs typeface="+mj-cs"/>
              </a:rPr>
              <a:t>Temperature and Humidity Sensor – DHT11</a:t>
            </a:r>
          </a:p>
          <a:p>
            <a:pPr marL="457200" indent="-457200" algn="l">
              <a:buFont typeface="Arial" panose="020B0604020202020204" pitchFamily="34" charset="0"/>
              <a:buChar char="•"/>
            </a:pPr>
            <a:r>
              <a:rPr lang="en-US" sz="2400" dirty="0">
                <a:solidFill>
                  <a:schemeClr val="tx1"/>
                </a:solidFill>
                <a:latin typeface="+mj-lt"/>
                <a:ea typeface="+mj-ea"/>
                <a:cs typeface="+mj-cs"/>
              </a:rPr>
              <a:t>Gas sensor – MQ3</a:t>
            </a:r>
          </a:p>
          <a:p>
            <a:pPr marL="457200" indent="-457200" algn="l">
              <a:buFont typeface="Arial" panose="020B0604020202020204" pitchFamily="34" charset="0"/>
              <a:buChar char="•"/>
            </a:pPr>
            <a:r>
              <a:rPr lang="en-US" sz="2400" dirty="0">
                <a:solidFill>
                  <a:schemeClr val="tx1"/>
                </a:solidFill>
                <a:latin typeface="+mj-lt"/>
                <a:ea typeface="+mj-ea"/>
                <a:cs typeface="+mj-cs"/>
              </a:rPr>
              <a:t>Relay Module – 5V</a:t>
            </a:r>
          </a:p>
          <a:p>
            <a:pPr marL="457200" indent="-457200" algn="l">
              <a:buFont typeface="Arial" panose="020B0604020202020204" pitchFamily="34" charset="0"/>
              <a:buChar char="•"/>
            </a:pPr>
            <a:r>
              <a:rPr lang="en-US" sz="2400" dirty="0">
                <a:solidFill>
                  <a:schemeClr val="tx1"/>
                </a:solidFill>
                <a:latin typeface="+mj-lt"/>
                <a:ea typeface="+mj-ea"/>
                <a:cs typeface="+mj-cs"/>
              </a:rPr>
              <a:t>SMPS (Switched Mode Power Supply)</a:t>
            </a:r>
          </a:p>
          <a:p>
            <a:pPr marL="457200" indent="-457200" algn="l">
              <a:buFont typeface="Arial" panose="020B0604020202020204" pitchFamily="34" charset="0"/>
              <a:buChar char="•"/>
            </a:pPr>
            <a:r>
              <a:rPr lang="en-US" sz="2400" dirty="0">
                <a:solidFill>
                  <a:schemeClr val="tx1"/>
                </a:solidFill>
                <a:latin typeface="+mj-lt"/>
                <a:ea typeface="+mj-ea"/>
                <a:cs typeface="+mj-cs"/>
              </a:rPr>
              <a:t>LCD Display</a:t>
            </a:r>
          </a:p>
          <a:p>
            <a:pPr marL="457200" indent="-457200" algn="l">
              <a:buFont typeface="Arial" panose="020B0604020202020204" pitchFamily="34" charset="0"/>
              <a:buChar char="•"/>
            </a:pPr>
            <a:r>
              <a:rPr lang="en-US" sz="2400" dirty="0">
                <a:solidFill>
                  <a:schemeClr val="tx1"/>
                </a:solidFill>
                <a:latin typeface="+mj-lt"/>
                <a:ea typeface="+mj-ea"/>
                <a:cs typeface="+mj-cs"/>
              </a:rPr>
              <a:t>Resistors, Transistors, Diodes</a:t>
            </a:r>
          </a:p>
          <a:p>
            <a:pPr marL="457200" indent="-457200" algn="l">
              <a:buFont typeface="Arial" panose="020B0604020202020204" pitchFamily="34" charset="0"/>
              <a:buChar char="•"/>
            </a:pPr>
            <a:r>
              <a:rPr lang="en-US" sz="2400" dirty="0">
                <a:solidFill>
                  <a:schemeClr val="tx1"/>
                </a:solidFill>
                <a:latin typeface="+mj-lt"/>
                <a:ea typeface="+mj-ea"/>
                <a:cs typeface="+mj-cs"/>
              </a:rPr>
              <a:t>Arduino IDE</a:t>
            </a:r>
          </a:p>
          <a:p>
            <a:pPr marL="457200" indent="-457200" algn="l">
              <a:buFont typeface="Arial" panose="020B0604020202020204" pitchFamily="34" charset="0"/>
              <a:buChar char="•"/>
            </a:pPr>
            <a:r>
              <a:rPr lang="en-US" sz="2400" dirty="0">
                <a:solidFill>
                  <a:schemeClr val="tx1"/>
                </a:solidFill>
                <a:latin typeface="+mj-lt"/>
                <a:ea typeface="+mj-ea"/>
                <a:cs typeface="+mj-cs"/>
              </a:rPr>
              <a:t>VS code</a:t>
            </a:r>
          </a:p>
          <a:p>
            <a:pPr marL="457200" indent="-457200" algn="l">
              <a:buFont typeface="Arial" panose="020B0604020202020204" pitchFamily="34" charset="0"/>
              <a:buChar char="•"/>
            </a:pPr>
            <a:r>
              <a:rPr lang="en-US" sz="2400" dirty="0">
                <a:solidFill>
                  <a:schemeClr val="tx1"/>
                </a:solidFill>
                <a:latin typeface="+mj-lt"/>
                <a:ea typeface="+mj-ea"/>
                <a:cs typeface="+mj-cs"/>
              </a:rPr>
              <a:t>Web technology </a:t>
            </a:r>
          </a:p>
          <a:p>
            <a:pPr marL="457200" indent="-457200" algn="l">
              <a:buFont typeface="Arial" panose="020B0604020202020204" pitchFamily="34" charset="0"/>
              <a:buChar char="•"/>
            </a:pPr>
            <a:r>
              <a:rPr lang="en-US" sz="2400" dirty="0">
                <a:solidFill>
                  <a:schemeClr val="tx1"/>
                </a:solidFill>
                <a:latin typeface="+mj-lt"/>
                <a:ea typeface="+mj-ea"/>
                <a:cs typeface="+mj-cs"/>
              </a:rPr>
              <a:t>MySQL Data Base</a:t>
            </a:r>
          </a:p>
          <a:p>
            <a:pPr marL="457200" indent="-457200" algn="l">
              <a:buFont typeface="Arial" panose="020B0604020202020204" pitchFamily="34" charset="0"/>
              <a:buChar char="•"/>
            </a:pPr>
            <a:r>
              <a:rPr lang="en-US" sz="2400" dirty="0" err="1">
                <a:solidFill>
                  <a:schemeClr val="tx1"/>
                </a:solidFill>
                <a:latin typeface="+mj-lt"/>
                <a:ea typeface="+mj-ea"/>
                <a:cs typeface="+mj-cs"/>
              </a:rPr>
              <a:t>ThingSpeak</a:t>
            </a:r>
            <a:endParaRPr lang="en-IN" sz="2400" dirty="0">
              <a:solidFill>
                <a:schemeClr val="tx1"/>
              </a:solidFill>
              <a:latin typeface="+mj-lt"/>
              <a:ea typeface="+mj-ea"/>
              <a:cs typeface="+mj-cs"/>
            </a:endParaRPr>
          </a:p>
          <a:p>
            <a:pPr algn="l"/>
            <a:endParaRPr lang="en-US" sz="2400" b="1" dirty="0">
              <a:solidFill>
                <a:schemeClr val="tx1"/>
              </a:solidFill>
              <a:latin typeface="+mj-lt"/>
              <a:ea typeface="+mj-ea"/>
              <a:cs typeface="+mj-cs"/>
            </a:endParaRPr>
          </a:p>
          <a:p>
            <a:pPr marL="457200" indent="-457200" algn="l">
              <a:buFont typeface="Arial" panose="020B0604020202020204" pitchFamily="34" charset="0"/>
              <a:buChar char="•"/>
            </a:pPr>
            <a:endParaRPr lang="en-US" sz="2400" b="1" dirty="0">
              <a:solidFill>
                <a:schemeClr val="tx1"/>
              </a:solidFill>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923065A4-82CF-E453-03EB-B4FFA34DB2A2}"/>
              </a:ext>
            </a:extLst>
          </p:cNvPr>
          <p:cNvSpPr>
            <a:spLocks noGrp="1"/>
          </p:cNvSpPr>
          <p:nvPr>
            <p:ph type="subTitle" idx="1"/>
          </p:nvPr>
        </p:nvSpPr>
        <p:spPr>
          <a:xfrm>
            <a:off x="355600" y="1219200"/>
            <a:ext cx="8788400" cy="5105400"/>
          </a:xfrm>
        </p:spPr>
        <p:txBody>
          <a:bodyPr/>
          <a:lstStyle/>
          <a:p>
            <a:pPr algn="just"/>
            <a:endParaRPr lang="en-US" altLang="en-US" sz="2800" b="1" dirty="0">
              <a:solidFill>
                <a:schemeClr val="tx1"/>
              </a:solidFill>
            </a:endParaRPr>
          </a:p>
          <a:p>
            <a:pPr algn="just"/>
            <a:endParaRPr lang="en-US" altLang="en-US" sz="2800" b="1" dirty="0">
              <a:solidFill>
                <a:schemeClr val="tx1"/>
              </a:solidFill>
            </a:endParaRPr>
          </a:p>
          <a:p>
            <a:pPr algn="just"/>
            <a:endParaRPr lang="en-US" altLang="en-US" sz="2800" b="1" dirty="0">
              <a:solidFill>
                <a:schemeClr val="tx1"/>
              </a:solidFill>
            </a:endParaRPr>
          </a:p>
        </p:txBody>
      </p:sp>
      <p:sp>
        <p:nvSpPr>
          <p:cNvPr id="8" name="Title 1">
            <a:extLst>
              <a:ext uri="{FF2B5EF4-FFF2-40B4-BE49-F238E27FC236}">
                <a16:creationId xmlns:a16="http://schemas.microsoft.com/office/drawing/2014/main" id="{A9485BF9-AC46-6AB8-245C-6F6F4E4CF09F}"/>
              </a:ext>
            </a:extLst>
          </p:cNvPr>
          <p:cNvSpPr>
            <a:spLocks noGrp="1"/>
          </p:cNvSpPr>
          <p:nvPr>
            <p:ph type="ctrTitle"/>
          </p:nvPr>
        </p:nvSpPr>
        <p:spPr>
          <a:xfrm>
            <a:off x="0" y="0"/>
            <a:ext cx="9144000" cy="914400"/>
          </a:xfr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rtlCol="0">
            <a:noAutofit/>
          </a:bodyPr>
          <a:lstStyle/>
          <a:p>
            <a:pPr eaLnBrk="1" fontAlgn="auto" hangingPunct="1">
              <a:spcAft>
                <a:spcPts val="0"/>
              </a:spcAft>
              <a:defRPr/>
            </a:pPr>
            <a:r>
              <a:rPr lang="en-US" sz="3200" b="1" dirty="0"/>
              <a:t>PLAN OF ACTION</a:t>
            </a:r>
            <a:endParaRPr lang="en-US" sz="3200" b="1" baseline="-25000" dirty="0"/>
          </a:p>
        </p:txBody>
      </p:sp>
      <p:sp>
        <p:nvSpPr>
          <p:cNvPr id="9" name="TextBox 8">
            <a:extLst>
              <a:ext uri="{FF2B5EF4-FFF2-40B4-BE49-F238E27FC236}">
                <a16:creationId xmlns:a16="http://schemas.microsoft.com/office/drawing/2014/main" id="{A3C9A80F-7294-C027-A197-195F8BA8AF7A}"/>
              </a:ext>
            </a:extLst>
          </p:cNvPr>
          <p:cNvSpPr txBox="1"/>
          <p:nvPr/>
        </p:nvSpPr>
        <p:spPr>
          <a:xfrm>
            <a:off x="152400" y="1058644"/>
            <a:ext cx="8636000" cy="5570756"/>
          </a:xfrm>
          <a:prstGeom prst="rect">
            <a:avLst/>
          </a:prstGeom>
          <a:noFill/>
        </p:spPr>
        <p:txBody>
          <a:bodyPr wrap="square" rtlCol="0">
            <a:spAutoFit/>
          </a:bodyPr>
          <a:lstStyle/>
          <a:p>
            <a:pPr algn="just"/>
            <a:r>
              <a:rPr lang="en-US" sz="2000" dirty="0">
                <a:effectLst/>
                <a:latin typeface="Times New Roman" panose="02020603050405020304" pitchFamily="18" charset="0"/>
                <a:ea typeface="Times New Roman" panose="02020603050405020304" pitchFamily="18" charset="0"/>
              </a:rPr>
              <a:t>The system uses Master </a:t>
            </a:r>
            <a:r>
              <a:rPr lang="en-US" sz="2000" b="1" dirty="0">
                <a:effectLst/>
                <a:latin typeface="Times New Roman" panose="02020603050405020304" pitchFamily="18" charset="0"/>
                <a:ea typeface="Times New Roman" panose="02020603050405020304" pitchFamily="18" charset="0"/>
              </a:rPr>
              <a:t>NodeMCU</a:t>
            </a:r>
            <a:r>
              <a:rPr lang="en-US" sz="2000" dirty="0">
                <a:effectLst/>
                <a:latin typeface="Times New Roman" panose="02020603050405020304" pitchFamily="18" charset="0"/>
                <a:ea typeface="Times New Roman" panose="02020603050405020304" pitchFamily="18" charset="0"/>
              </a:rPr>
              <a:t> to send data to cloud server. On the web-based Control Panel fields are there which display recorded values of Temperature, Humidity and Gas Sensor. DHT11 Temperature and MQ-3 gas sensor are connected to the Slave controller. These sensors are used to measure and monitor temperature, humidity and gas values present in the cold storage chamber, respectively. Relay 1 is connected to slave ESP controller to turn Air Conditioner ON and OFF. LCD display of 16*2 is used to display temperature and gas values sensed by sensors. Relay 2 is connected to master ESP controller for operation of Ethylene gas cylinder.</a:t>
            </a:r>
          </a:p>
          <a:p>
            <a:pPr algn="just"/>
            <a:endParaRPr lang="en-US" dirty="0">
              <a:latin typeface="Times New Roman" panose="02020603050405020304" pitchFamily="18" charset="0"/>
              <a:ea typeface="Times New Roman" panose="02020603050405020304" pitchFamily="18" charset="0"/>
            </a:endParaRPr>
          </a:p>
          <a:p>
            <a:pPr algn="just"/>
            <a:r>
              <a:rPr lang="en-US" sz="2000" b="1" dirty="0">
                <a:latin typeface="Times New Roman" panose="02020603050405020304" pitchFamily="18" charset="0"/>
                <a:ea typeface="Times New Roman" panose="02020603050405020304" pitchFamily="18" charset="0"/>
              </a:rPr>
              <a:t>Steps</a:t>
            </a:r>
            <a:r>
              <a:rPr lang="en-US" b="1" dirty="0">
                <a:latin typeface="Times New Roman" panose="02020603050405020304" pitchFamily="18" charset="0"/>
                <a:ea typeface="Times New Roman" panose="02020603050405020304" pitchFamily="18" charset="0"/>
              </a:rPr>
              <a:t>:</a:t>
            </a:r>
          </a:p>
          <a:p>
            <a:pPr marL="342900" indent="-342900" algn="just">
              <a:buFont typeface="+mj-lt"/>
              <a:buAutoNum type="arabicPeriod"/>
            </a:pPr>
            <a:r>
              <a:rPr lang="en-US" sz="2000" dirty="0">
                <a:effectLst/>
                <a:latin typeface="Times New Roman" panose="02020603050405020304" pitchFamily="18" charset="0"/>
                <a:ea typeface="Times New Roman" panose="02020603050405020304" pitchFamily="18" charset="0"/>
              </a:rPr>
              <a:t>Study of working of required components.</a:t>
            </a:r>
          </a:p>
          <a:p>
            <a:pPr marL="342900" indent="-342900" algn="just">
              <a:buFont typeface="+mj-lt"/>
              <a:buAutoNum type="arabicPeriod"/>
            </a:pPr>
            <a:r>
              <a:rPr lang="en-US" sz="2000" dirty="0">
                <a:effectLst/>
                <a:latin typeface="Times New Roman" panose="02020603050405020304" pitchFamily="18" charset="0"/>
                <a:ea typeface="Times New Roman" panose="02020603050405020304" pitchFamily="18" charset="0"/>
              </a:rPr>
              <a:t>Individual testing of components.</a:t>
            </a:r>
          </a:p>
          <a:p>
            <a:pPr marL="342900" indent="-342900" algn="just">
              <a:buFont typeface="+mj-lt"/>
              <a:buAutoNum type="arabicPeriod"/>
            </a:pPr>
            <a:r>
              <a:rPr lang="en-US" sz="2000" dirty="0">
                <a:latin typeface="Times New Roman" panose="02020603050405020304" pitchFamily="18" charset="0"/>
                <a:ea typeface="Times New Roman" panose="02020603050405020304" pitchFamily="18" charset="0"/>
              </a:rPr>
              <a:t>Integrating IoT hardware components.</a:t>
            </a:r>
          </a:p>
          <a:p>
            <a:pPr marL="342900" indent="-342900" algn="just">
              <a:buFont typeface="+mj-lt"/>
              <a:buAutoNum type="arabicPeriod"/>
            </a:pPr>
            <a:r>
              <a:rPr lang="en-US" sz="2000" dirty="0">
                <a:effectLst/>
                <a:latin typeface="Times New Roman" panose="02020603050405020304" pitchFamily="18" charset="0"/>
                <a:ea typeface="Times New Roman" panose="02020603050405020304" pitchFamily="18" charset="0"/>
              </a:rPr>
              <a:t>Integrating different components code with hardware and testing.</a:t>
            </a:r>
          </a:p>
          <a:p>
            <a:pPr marL="342900" indent="-342900" algn="just">
              <a:buFont typeface="+mj-lt"/>
              <a:buAutoNum type="arabicPeriod"/>
            </a:pPr>
            <a:r>
              <a:rPr lang="en-IN" sz="2000" dirty="0">
                <a:effectLst/>
                <a:latin typeface="Times New Roman" panose="02020603050405020304" pitchFamily="18" charset="0"/>
                <a:ea typeface="Times New Roman" panose="02020603050405020304" pitchFamily="18" charset="0"/>
              </a:rPr>
              <a:t>Developing frontend and backend for client.</a:t>
            </a:r>
          </a:p>
          <a:p>
            <a:pPr marL="342900" indent="-342900" algn="just">
              <a:buFont typeface="+mj-lt"/>
              <a:buAutoNum type="arabicPeriod"/>
            </a:pPr>
            <a:r>
              <a:rPr lang="en-IN" sz="2000" dirty="0">
                <a:latin typeface="Times New Roman" panose="02020603050405020304" pitchFamily="18" charset="0"/>
                <a:ea typeface="Times New Roman" panose="02020603050405020304" pitchFamily="18" charset="0"/>
              </a:rPr>
              <a:t>Integrating software and hardware.</a:t>
            </a:r>
          </a:p>
          <a:p>
            <a:pPr marL="342900" indent="-342900" algn="just">
              <a:buFont typeface="+mj-lt"/>
              <a:buAutoNum type="arabicPeriod"/>
            </a:pPr>
            <a:r>
              <a:rPr lang="en-IN" sz="2000" dirty="0">
                <a:effectLst/>
                <a:latin typeface="Times New Roman" panose="02020603050405020304" pitchFamily="18" charset="0"/>
                <a:ea typeface="Times New Roman" panose="02020603050405020304" pitchFamily="18" charset="0"/>
              </a:rPr>
              <a:t>Advancing the system with cloud (Remote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3009</TotalTime>
  <Words>1579</Words>
  <Application>Microsoft Office PowerPoint</Application>
  <PresentationFormat>On-screen Show (4:3)</PresentationFormat>
  <Paragraphs>219</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-apple-system</vt:lpstr>
      <vt:lpstr>Arial</vt:lpstr>
      <vt:lpstr>Calibri</vt:lpstr>
      <vt:lpstr>Söhne</vt:lpstr>
      <vt:lpstr>Times New Roman</vt:lpstr>
      <vt:lpstr>Office Theme</vt:lpstr>
      <vt:lpstr>PowerPoint Presentation</vt:lpstr>
      <vt:lpstr>Problem definition </vt:lpstr>
      <vt:lpstr>Introduction</vt:lpstr>
      <vt:lpstr>Introduction</vt:lpstr>
      <vt:lpstr>Introduction</vt:lpstr>
      <vt:lpstr>Literature Review</vt:lpstr>
      <vt:lpstr>Literature Review</vt:lpstr>
      <vt:lpstr>HARDWARE AND SOFTWARE REQUIRMENT</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PLAN OF ACTION</vt:lpstr>
      <vt:lpstr>Result and Discussion</vt:lpstr>
      <vt:lpstr>Result and Discussion</vt:lpstr>
      <vt:lpstr>Conclusion</vt:lpstr>
      <vt:lpstr>Price Comparison</vt:lpstr>
      <vt:lpstr>Patentability</vt:lpstr>
      <vt:lpstr>References</vt:lpstr>
      <vt:lpstr>PowerPoint Presentation</vt:lpstr>
    </vt:vector>
  </TitlesOfParts>
  <Company>SRKNEC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M.Tech</dc:title>
  <dc:creator>S.D.Kamble</dc:creator>
  <cp:lastModifiedBy>Harshal Borkar</cp:lastModifiedBy>
  <cp:revision>343</cp:revision>
  <dcterms:created xsi:type="dcterms:W3CDTF">2011-07-14T07:14:42Z</dcterms:created>
  <dcterms:modified xsi:type="dcterms:W3CDTF">2024-04-04T06:55:11Z</dcterms:modified>
</cp:coreProperties>
</file>